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2"/>
  </p:notesMasterIdLst>
  <p:sldIdLst>
    <p:sldId id="259" r:id="rId3"/>
    <p:sldId id="277" r:id="rId4"/>
    <p:sldId id="275" r:id="rId5"/>
    <p:sldId id="278" r:id="rId6"/>
    <p:sldId id="268" r:id="rId7"/>
    <p:sldId id="280" r:id="rId8"/>
    <p:sldId id="279" r:id="rId9"/>
    <p:sldId id="274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532" autoAdjust="0"/>
  </p:normalViewPr>
  <p:slideViewPr>
    <p:cSldViewPr snapToGrid="0" snapToObjects="1">
      <p:cViewPr>
        <p:scale>
          <a:sx n="75" d="100"/>
          <a:sy n="75" d="100"/>
        </p:scale>
        <p:origin x="-1528" y="-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D46A41-4000-274A-9A3A-B22EBC31ED03}" type="datetimeFigureOut">
              <a:rPr lang="en-US" smtClean="0"/>
              <a:t>4/10/14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B51BE-1BBD-DB49-9FEC-067488B02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07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DD342AD-E8FB-0543-9F20-BC5A5262B49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68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EEFA8-2560-47B5-8AA5-01776077A1B5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8694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54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15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331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31974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49678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484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839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15756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729819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239683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7881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807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30888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25507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9908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14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9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158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884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595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064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23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8DB7F-27E1-4B40-B3C0-A2B2721BA5F5}" type="datetimeFigureOut">
              <a:rPr lang="en-US" smtClean="0"/>
              <a:t>4/10/14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5AF4D4-B800-5D42-A528-57B3194A34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22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914400"/>
              <a:t>4/10/14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914400"/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defTabSz="914400"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pic>
        <p:nvPicPr>
          <p:cNvPr id="7" name="Picture 6" descr="PRAGMA-blue.eps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3926" y="166868"/>
            <a:ext cx="1104526" cy="364944"/>
          </a:xfrm>
          <a:prstGeom prst="rect">
            <a:avLst/>
          </a:prstGeom>
          <a:effectLst/>
        </p:spPr>
      </p:pic>
      <p:cxnSp>
        <p:nvCxnSpPr>
          <p:cNvPr id="8" name="Straight Connector 7"/>
          <p:cNvCxnSpPr/>
          <p:nvPr/>
        </p:nvCxnSpPr>
        <p:spPr>
          <a:xfrm>
            <a:off x="1219200" y="379412"/>
            <a:ext cx="6400800" cy="1588"/>
          </a:xfrm>
          <a:prstGeom prst="line">
            <a:avLst/>
          </a:prstGeom>
          <a:ln w="12700" cap="sq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505326" y="227012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/>
            <a:r>
              <a:rPr lang="en-US" sz="1200" i="1" dirty="0" smtClean="0">
                <a:solidFill>
                  <a:srgbClr val="1B6C9A"/>
                </a:solidFill>
                <a:latin typeface="Palatino"/>
                <a:cs typeface="Palatino"/>
              </a:rPr>
              <a:t>Celebrating 10 Years</a:t>
            </a:r>
            <a:endParaRPr lang="en-US" sz="1200" i="1" dirty="0">
              <a:solidFill>
                <a:srgbClr val="1B6C9A"/>
              </a:solidFill>
              <a:latin typeface="Palatino"/>
              <a:cs typeface="Palatino"/>
            </a:endParaRPr>
          </a:p>
        </p:txBody>
      </p:sp>
    </p:spTree>
    <p:extLst>
      <p:ext uri="{BB962C8B-B14F-4D97-AF65-F5344CB8AC3E}">
        <p14:creationId xmlns:p14="http://schemas.microsoft.com/office/powerpoint/2010/main" val="2549278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rgbClr val="45408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hyperlink" Target="http://www.plosone.org/article/info:doi/10.1371/journal.pone.0089606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6139" y="296736"/>
            <a:ext cx="6012328" cy="219246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PRAGMA Biodiversity Expedition:</a:t>
            </a:r>
            <a:br>
              <a:rPr lang="en-US" sz="3200" dirty="0" smtClean="0"/>
            </a:br>
            <a:r>
              <a:rPr lang="en-US" sz="3200" dirty="0" smtClean="0"/>
              <a:t>Update on planned activities for June 2014</a:t>
            </a:r>
            <a:endParaRPr lang="en-US" sz="3200" dirty="0"/>
          </a:p>
        </p:txBody>
      </p:sp>
      <p:pic>
        <p:nvPicPr>
          <p:cNvPr id="3" name="Picture 2" descr="Screen Shot 2013-12-02 at 4.23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92" y="398329"/>
            <a:ext cx="1341776" cy="1740261"/>
          </a:xfrm>
          <a:prstGeom prst="rect">
            <a:avLst/>
          </a:prstGeo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6219908" y="2878667"/>
            <a:ext cx="3059556" cy="432511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/>
              <a:t>Reed </a:t>
            </a:r>
            <a:r>
              <a:rPr lang="en-US" sz="2400" dirty="0" smtClean="0"/>
              <a:t>Beaman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>10</a:t>
            </a:r>
            <a:r>
              <a:rPr lang="en-US" sz="2400" dirty="0" smtClean="0"/>
              <a:t> April 2014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University </a:t>
            </a:r>
            <a:br>
              <a:rPr lang="en-US" sz="2400" dirty="0" smtClean="0"/>
            </a:br>
            <a:r>
              <a:rPr lang="en-US" sz="2400" dirty="0" smtClean="0"/>
              <a:t>of </a:t>
            </a:r>
            <a:br>
              <a:rPr lang="en-US" sz="2400" dirty="0" smtClean="0"/>
            </a:br>
            <a:r>
              <a:rPr lang="en-US" sz="2400" dirty="0" smtClean="0"/>
              <a:t>Florida</a:t>
            </a:r>
            <a:endParaRPr lang="en-US" sz="2400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marL="0" indent="0" algn="ctr">
              <a:buFont typeface="Arial"/>
              <a:buNone/>
            </a:pPr>
            <a:endParaRPr lang="en-US" dirty="0" smtClean="0"/>
          </a:p>
          <a:p>
            <a:pPr algn="ctr"/>
            <a:endParaRPr lang="en-US" dirty="0"/>
          </a:p>
        </p:txBody>
      </p:sp>
      <p:pic>
        <p:nvPicPr>
          <p:cNvPr id="5" name="Picture 4" descr="Screen Shot 2014-04-10 at 2.34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2" y="2336800"/>
            <a:ext cx="6633319" cy="419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014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Kinabalu</a:t>
            </a:r>
            <a:r>
              <a:rPr lang="en-US" dirty="0" smtClean="0"/>
              <a:t> – Biodiversity Hotspot</a:t>
            </a:r>
            <a:endParaRPr lang="en-US" dirty="0"/>
          </a:p>
        </p:txBody>
      </p:sp>
      <p:pic>
        <p:nvPicPr>
          <p:cNvPr id="4" name="Content Placeholder 3" descr="Screen Shot 2012-10-04 at 11.33.49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0" b="2530"/>
          <a:stretch>
            <a:fillRect/>
          </a:stretch>
        </p:blipFill>
        <p:spPr/>
      </p:pic>
      <p:sp>
        <p:nvSpPr>
          <p:cNvPr id="8" name="Freeform 7"/>
          <p:cNvSpPr/>
          <p:nvPr/>
        </p:nvSpPr>
        <p:spPr>
          <a:xfrm>
            <a:off x="2971800" y="3823500"/>
            <a:ext cx="1600200" cy="1739100"/>
          </a:xfrm>
          <a:custGeom>
            <a:avLst/>
            <a:gdLst>
              <a:gd name="connsiteX0" fmla="*/ 780878 w 780878"/>
              <a:gd name="connsiteY0" fmla="*/ 0 h 1483480"/>
              <a:gd name="connsiteX1" fmla="*/ 479045 w 780878"/>
              <a:gd name="connsiteY1" fmla="*/ 244878 h 1483480"/>
              <a:gd name="connsiteX2" fmla="*/ 291110 w 780878"/>
              <a:gd name="connsiteY2" fmla="*/ 637821 h 1483480"/>
              <a:gd name="connsiteX3" fmla="*/ 217076 w 780878"/>
              <a:gd name="connsiteY3" fmla="*/ 768802 h 1483480"/>
              <a:gd name="connsiteX4" fmla="*/ 171516 w 780878"/>
              <a:gd name="connsiteY4" fmla="*/ 899783 h 1483480"/>
              <a:gd name="connsiteX5" fmla="*/ 137346 w 780878"/>
              <a:gd name="connsiteY5" fmla="*/ 1173135 h 1483480"/>
              <a:gd name="connsiteX6" fmla="*/ 12056 w 780878"/>
              <a:gd name="connsiteY6" fmla="*/ 1457877 h 1483480"/>
              <a:gd name="connsiteX7" fmla="*/ 12056 w 780878"/>
              <a:gd name="connsiteY7" fmla="*/ 1452182 h 148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0878" h="1483480">
                <a:moveTo>
                  <a:pt x="780878" y="0"/>
                </a:moveTo>
                <a:cubicBezTo>
                  <a:pt x="670775" y="69287"/>
                  <a:pt x="560673" y="138574"/>
                  <a:pt x="479045" y="244878"/>
                </a:cubicBezTo>
                <a:cubicBezTo>
                  <a:pt x="397417" y="351182"/>
                  <a:pt x="334771" y="550500"/>
                  <a:pt x="291110" y="637821"/>
                </a:cubicBezTo>
                <a:cubicBezTo>
                  <a:pt x="247449" y="725142"/>
                  <a:pt x="237008" y="725142"/>
                  <a:pt x="217076" y="768802"/>
                </a:cubicBezTo>
                <a:cubicBezTo>
                  <a:pt x="197144" y="812462"/>
                  <a:pt x="184804" y="832394"/>
                  <a:pt x="171516" y="899783"/>
                </a:cubicBezTo>
                <a:cubicBezTo>
                  <a:pt x="158228" y="967172"/>
                  <a:pt x="163923" y="1080119"/>
                  <a:pt x="137346" y="1173135"/>
                </a:cubicBezTo>
                <a:cubicBezTo>
                  <a:pt x="110769" y="1266151"/>
                  <a:pt x="32938" y="1411369"/>
                  <a:pt x="12056" y="1457877"/>
                </a:cubicBezTo>
                <a:cubicBezTo>
                  <a:pt x="-8826" y="1504385"/>
                  <a:pt x="1615" y="1478283"/>
                  <a:pt x="12056" y="1452182"/>
                </a:cubicBezTo>
              </a:path>
            </a:pathLst>
          </a:custGeom>
          <a:ln>
            <a:solidFill>
              <a:schemeClr val="accent2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05865" y="3886200"/>
            <a:ext cx="10823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Wallace’s </a:t>
            </a:r>
            <a:br>
              <a:rPr lang="en-US" dirty="0" smtClean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dirty="0" smtClean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Line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67859" y="3077882"/>
            <a:ext cx="18078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FF00"/>
                </a:solidFill>
              </a:rPr>
              <a:t>Mt </a:t>
            </a:r>
            <a:r>
              <a:rPr lang="en-US" sz="2000" dirty="0" err="1" smtClean="0">
                <a:solidFill>
                  <a:srgbClr val="FFFF00"/>
                </a:solidFill>
              </a:rPr>
              <a:t>Kinabalu</a:t>
            </a: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 rot="1092517">
            <a:off x="2792735" y="3512460"/>
            <a:ext cx="478118" cy="284801"/>
          </a:xfrm>
          <a:prstGeom prst="rightArrow">
            <a:avLst>
              <a:gd name="adj1" fmla="val 50000"/>
              <a:gd name="adj2" fmla="val 47126"/>
            </a:avLst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29412" y="1451317"/>
            <a:ext cx="3535800" cy="526297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Mount </a:t>
            </a:r>
            <a:r>
              <a:rPr lang="en-US" sz="2400" dirty="0" err="1" smtClean="0"/>
              <a:t>Kinabalu</a:t>
            </a:r>
            <a:r>
              <a:rPr lang="en-US" sz="2400" dirty="0" smtClean="0"/>
              <a:t> (4095 m), Sabah, Malaysia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Highest point between Himalaya and New Guinea and on island of Borneo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World Heritage site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Ca. 5,000 species of vascular plants in ca. 1,500 </a:t>
            </a:r>
            <a:r>
              <a:rPr lang="en-US" sz="2400" dirty="0" err="1" smtClean="0"/>
              <a:t>sq</a:t>
            </a:r>
            <a:r>
              <a:rPr lang="en-US" sz="2400" dirty="0" smtClean="0"/>
              <a:t> km area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Database of ca. 73,000 specimen records</a:t>
            </a:r>
          </a:p>
          <a:p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24027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411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Drivers:  What, why, where </a:t>
            </a:r>
            <a:br>
              <a:rPr lang="en-US" dirty="0" smtClean="0"/>
            </a:br>
            <a:r>
              <a:rPr lang="en-US" dirty="0" smtClean="0"/>
              <a:t>is the high diversity?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630988" y="1336831"/>
            <a:ext cx="4245642" cy="526297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  <a:defRPr/>
            </a:pPr>
            <a:r>
              <a:rPr lang="en-US" sz="2400" dirty="0" smtClean="0"/>
              <a:t>Elevation and </a:t>
            </a:r>
            <a:r>
              <a:rPr lang="en-US" sz="2400" dirty="0"/>
              <a:t>climatic range 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 smtClean="0"/>
              <a:t>Precipitous </a:t>
            </a:r>
            <a:r>
              <a:rPr lang="en-US" sz="2400" dirty="0"/>
              <a:t>topography causing 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 smtClean="0"/>
              <a:t>Geographic </a:t>
            </a:r>
            <a:r>
              <a:rPr lang="en-US" sz="2400" dirty="0"/>
              <a:t>and reproductive isolation over short </a:t>
            </a:r>
            <a:r>
              <a:rPr lang="en-US" sz="2400" dirty="0" smtClean="0"/>
              <a:t>distances </a:t>
            </a:r>
            <a:endParaRPr lang="en-US" sz="2400" dirty="0"/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/>
              <a:t>G</a:t>
            </a:r>
            <a:r>
              <a:rPr lang="en-US" sz="2400" dirty="0" smtClean="0"/>
              <a:t>eological </a:t>
            </a:r>
            <a:r>
              <a:rPr lang="en-US" sz="2400" dirty="0"/>
              <a:t>history of the Malay Archipelago 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 smtClean="0"/>
              <a:t>Diverse </a:t>
            </a:r>
            <a:r>
              <a:rPr lang="en-US" sz="2400" dirty="0"/>
              <a:t>geology, localized edaphic conditions, </a:t>
            </a:r>
            <a:r>
              <a:rPr lang="en-US" sz="2400" dirty="0" smtClean="0"/>
              <a:t>ultramafic </a:t>
            </a:r>
            <a:r>
              <a:rPr lang="en-US" sz="2400" dirty="0"/>
              <a:t>substrates; 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en-US" sz="2400" dirty="0" smtClean="0"/>
              <a:t>Environmental instability: </a:t>
            </a:r>
            <a:r>
              <a:rPr lang="en-US" sz="2400" dirty="0"/>
              <a:t>landslides, droughts, El </a:t>
            </a:r>
            <a:r>
              <a:rPr lang="en-US" sz="2400" dirty="0" smtClean="0"/>
              <a:t>Niño, climate change, flooding </a:t>
            </a:r>
            <a:r>
              <a:rPr lang="en-US" sz="2400" dirty="0"/>
              <a:t>and </a:t>
            </a:r>
            <a:r>
              <a:rPr lang="en-US" sz="2400" dirty="0" smtClean="0"/>
              <a:t>glaciation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-42699" y="3556527"/>
            <a:ext cx="43276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p:pic>
        <p:nvPicPr>
          <p:cNvPr id="7" name="Picture 6" descr="Screen Shot 2012-10-05 at 12.46.39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612"/>
          <a:stretch/>
        </p:blipFill>
        <p:spPr>
          <a:xfrm>
            <a:off x="375809" y="1507410"/>
            <a:ext cx="4160520" cy="2032799"/>
          </a:xfrm>
          <a:prstGeom prst="rect">
            <a:avLst/>
          </a:prstGeom>
        </p:spPr>
      </p:pic>
      <p:pic>
        <p:nvPicPr>
          <p:cNvPr id="10" name="Picture 9" descr="Screen Shot 2013-06-03 at 11.47.13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810" y="3526645"/>
            <a:ext cx="4133624" cy="295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64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3-12-03 at 9.09.09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12" r="-12612"/>
          <a:stretch>
            <a:fillRect/>
          </a:stretch>
        </p:blipFill>
        <p:spPr>
          <a:xfrm>
            <a:off x="-1019571" y="283958"/>
            <a:ext cx="11206315" cy="6163041"/>
          </a:xfrm>
        </p:spPr>
      </p:pic>
    </p:spTree>
    <p:extLst>
      <p:ext uri="{BB962C8B-B14F-4D97-AF65-F5344CB8AC3E}">
        <p14:creationId xmlns:p14="http://schemas.microsoft.com/office/powerpoint/2010/main" val="3616086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PRAGMA-tic activities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318004" cy="427168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Pre-conference (June 4-8)</a:t>
            </a:r>
            <a:r>
              <a:rPr lang="en-US" b="1" dirty="0" smtClean="0"/>
              <a:t> </a:t>
            </a:r>
            <a:endParaRPr lang="en-US" b="1" dirty="0" smtClean="0"/>
          </a:p>
          <a:p>
            <a:r>
              <a:rPr lang="en-US" dirty="0" smtClean="0"/>
              <a:t>Unmanned Aerial Vehicle (UAV) data capture (U Queensland, Sabah Parks)</a:t>
            </a:r>
          </a:p>
          <a:p>
            <a:pPr marL="0" indent="0">
              <a:buNone/>
            </a:pPr>
            <a:r>
              <a:rPr lang="en-US" b="1" dirty="0" smtClean="0"/>
              <a:t>PRAGMA Mini</a:t>
            </a:r>
            <a:r>
              <a:rPr lang="en-US" b="1" dirty="0"/>
              <a:t>-</a:t>
            </a:r>
            <a:r>
              <a:rPr lang="en-US" b="1" dirty="0" smtClean="0"/>
              <a:t>symposium </a:t>
            </a:r>
            <a:br>
              <a:rPr lang="en-US" b="1" dirty="0" smtClean="0"/>
            </a:br>
            <a:r>
              <a:rPr lang="en-US" b="1" dirty="0" smtClean="0"/>
              <a:t>(12 June)</a:t>
            </a:r>
            <a:endParaRPr lang="en-US" b="1" dirty="0" smtClean="0"/>
          </a:p>
          <a:p>
            <a:r>
              <a:rPr lang="en-US" dirty="0" smtClean="0"/>
              <a:t>Mobile </a:t>
            </a:r>
            <a:r>
              <a:rPr lang="en-US" dirty="0" smtClean="0"/>
              <a:t>application for field data </a:t>
            </a:r>
            <a:r>
              <a:rPr lang="en-US" dirty="0" smtClean="0"/>
              <a:t>capture</a:t>
            </a:r>
          </a:p>
          <a:p>
            <a:r>
              <a:rPr lang="en-US" dirty="0" err="1" smtClean="0"/>
              <a:t>Lifemapper</a:t>
            </a:r>
            <a:r>
              <a:rPr lang="en-US" dirty="0" smtClean="0"/>
              <a:t> </a:t>
            </a:r>
            <a:r>
              <a:rPr lang="en-US" dirty="0" smtClean="0"/>
              <a:t>and GIS </a:t>
            </a:r>
            <a:r>
              <a:rPr lang="en-US" dirty="0" smtClean="0"/>
              <a:t>(tutorial, future requirements)</a:t>
            </a:r>
          </a:p>
          <a:p>
            <a:r>
              <a:rPr lang="en-US" dirty="0" smtClean="0"/>
              <a:t>Data integration</a:t>
            </a:r>
            <a:endParaRPr lang="en-US" dirty="0" smtClean="0"/>
          </a:p>
          <a:p>
            <a:r>
              <a:rPr lang="en-US" dirty="0" smtClean="0"/>
              <a:t>Specimen d</a:t>
            </a:r>
            <a:r>
              <a:rPr lang="en-US" dirty="0" smtClean="0"/>
              <a:t>igitization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1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591" r="-16591"/>
          <a:stretch>
            <a:fillRect/>
          </a:stretch>
        </p:blipFill>
        <p:spPr bwMode="auto">
          <a:xfrm>
            <a:off x="4080932" y="1292919"/>
            <a:ext cx="4690533" cy="5256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37072" y="5804151"/>
            <a:ext cx="453813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Citation: </a:t>
            </a:r>
            <a:r>
              <a:rPr lang="en-US" sz="1000" dirty="0"/>
              <a:t>Walls RL, Deck J, </a:t>
            </a:r>
            <a:r>
              <a:rPr lang="en-US" sz="1000" dirty="0" err="1"/>
              <a:t>Guralnick</a:t>
            </a:r>
            <a:r>
              <a:rPr lang="en-US" sz="1000" dirty="0"/>
              <a:t> R, </a:t>
            </a:r>
            <a:r>
              <a:rPr lang="en-US" sz="1000" dirty="0" err="1"/>
              <a:t>Baskauf</a:t>
            </a:r>
            <a:r>
              <a:rPr lang="en-US" sz="1000" dirty="0"/>
              <a:t> S, Beaman R, et al. (2014) Semantics in Support of Biodiversity Knowledge Discovery: An Introduction to the Biological Collections Ontology and Related Ontologies. </a:t>
            </a:r>
            <a:r>
              <a:rPr lang="en-US" sz="1000" dirty="0" err="1"/>
              <a:t>PLoS</a:t>
            </a:r>
            <a:r>
              <a:rPr lang="en-US" sz="1000" dirty="0"/>
              <a:t> ONE 9(3): e89606. doi:10.1371/journal.pone.0089606</a:t>
            </a:r>
            <a:r>
              <a:rPr lang="en-US" sz="1000" dirty="0">
                <a:hlinkClick r:id="rId3"/>
              </a:rPr>
              <a:t>http://www.plosone.org/article/info:doi/10.1371/journal.pone.0089606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5487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Mobile application for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field </a:t>
            </a:r>
            <a:r>
              <a:rPr lang="en-US" dirty="0"/>
              <a:t>data </a:t>
            </a:r>
            <a:r>
              <a:rPr lang="en-US" dirty="0" smtClean="0"/>
              <a:t>capture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2534" y="1295406"/>
            <a:ext cx="4605867" cy="52578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Demo, tutorial and field testing (June 15-20) on </a:t>
            </a:r>
            <a:r>
              <a:rPr lang="en-US" dirty="0" err="1" smtClean="0"/>
              <a:t>Kinabalu</a:t>
            </a:r>
            <a:endParaRPr lang="en-US" dirty="0" smtClean="0"/>
          </a:p>
          <a:p>
            <a:r>
              <a:rPr lang="en-US" dirty="0" err="1" smtClean="0"/>
              <a:t>Universiti</a:t>
            </a:r>
            <a:r>
              <a:rPr lang="en-US" dirty="0" smtClean="0"/>
              <a:t> </a:t>
            </a:r>
            <a:r>
              <a:rPr lang="en-US" dirty="0" err="1" smtClean="0"/>
              <a:t>Tecknologi</a:t>
            </a:r>
            <a:r>
              <a:rPr lang="en-US" dirty="0" smtClean="0"/>
              <a:t> Malaysia</a:t>
            </a:r>
          </a:p>
          <a:p>
            <a:pPr lvl="1"/>
            <a:r>
              <a:rPr lang="en-US" dirty="0" smtClean="0"/>
              <a:t>Nor </a:t>
            </a:r>
            <a:r>
              <a:rPr lang="en-US" dirty="0" err="1"/>
              <a:t>Arlina</a:t>
            </a:r>
            <a:r>
              <a:rPr lang="en-US" dirty="0"/>
              <a:t> </a:t>
            </a:r>
            <a:r>
              <a:rPr lang="en-US" dirty="0" err="1"/>
              <a:t>Amirah</a:t>
            </a:r>
            <a:r>
              <a:rPr lang="en-US" dirty="0"/>
              <a:t> </a:t>
            </a:r>
            <a:r>
              <a:rPr lang="en-US" dirty="0" err="1"/>
              <a:t>bt</a:t>
            </a:r>
            <a:r>
              <a:rPr lang="en-US" dirty="0"/>
              <a:t> Ahmad </a:t>
            </a:r>
            <a:r>
              <a:rPr lang="en-US" dirty="0" err="1"/>
              <a:t>Ghani</a:t>
            </a:r>
            <a:endParaRPr lang="en-US" dirty="0"/>
          </a:p>
          <a:p>
            <a:pPr lvl="1"/>
            <a:r>
              <a:rPr lang="en-US" dirty="0" err="1"/>
              <a:t>Shahir</a:t>
            </a:r>
            <a:r>
              <a:rPr lang="en-US" dirty="0"/>
              <a:t> </a:t>
            </a:r>
            <a:r>
              <a:rPr lang="en-US" dirty="0" err="1" smtClean="0"/>
              <a:t>Samsir</a:t>
            </a:r>
            <a:endParaRPr lang="en-US" dirty="0" smtClean="0"/>
          </a:p>
          <a:p>
            <a:r>
              <a:rPr lang="en-US" dirty="0" smtClean="0"/>
              <a:t>Use available data sources (</a:t>
            </a:r>
            <a:r>
              <a:rPr lang="en-US" dirty="0" err="1" smtClean="0"/>
              <a:t>Geoportal</a:t>
            </a:r>
            <a:r>
              <a:rPr lang="en-US" dirty="0" smtClean="0"/>
              <a:t>) for geospatial data and species occurrences </a:t>
            </a:r>
          </a:p>
          <a:p>
            <a:r>
              <a:rPr lang="en-US" dirty="0" smtClean="0"/>
              <a:t>controlled vocabulary for field observations, trait data images.  </a:t>
            </a:r>
            <a:endParaRPr lang="en-US" dirty="0"/>
          </a:p>
          <a:p>
            <a:r>
              <a:rPr lang="en-US" dirty="0" smtClean="0"/>
              <a:t>Leverage on-board GPS and user metadata</a:t>
            </a:r>
          </a:p>
          <a:p>
            <a:r>
              <a:rPr lang="en-US" dirty="0" smtClean="0"/>
              <a:t>Links up to servers (Twitter feed?)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4" descr="izoo ss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313" r="-24313"/>
          <a:stretch>
            <a:fillRect/>
          </a:stretch>
        </p:blipFill>
        <p:spPr>
          <a:xfrm>
            <a:off x="4648200" y="2772838"/>
            <a:ext cx="2546023" cy="2853267"/>
          </a:xfrm>
        </p:spPr>
      </p:pic>
      <p:pic>
        <p:nvPicPr>
          <p:cNvPr id="6" name="Picture 5" descr="izoo s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209" y="1126077"/>
            <a:ext cx="1667158" cy="2797700"/>
          </a:xfrm>
          <a:prstGeom prst="rect">
            <a:avLst/>
          </a:prstGeom>
        </p:spPr>
      </p:pic>
      <p:pic>
        <p:nvPicPr>
          <p:cNvPr id="7" name="Picture 6" descr="izoo ss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956" y="3991509"/>
            <a:ext cx="1627545" cy="2683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563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4524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Capturing ultra-high resolution UAV-imagery on Mount </a:t>
            </a:r>
            <a:r>
              <a:rPr lang="en-US" b="1" dirty="0" err="1"/>
              <a:t>Kinabalu</a:t>
            </a:r>
            <a:r>
              <a:rPr lang="en-US" b="1" dirty="0"/>
              <a:t>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4590" y="1589471"/>
            <a:ext cx="450381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Pilot-project for </a:t>
            </a:r>
            <a:r>
              <a:rPr lang="en-US" sz="2000" i="1" dirty="0" err="1"/>
              <a:t>modelling</a:t>
            </a:r>
            <a:r>
              <a:rPr lang="en-US" sz="2000" i="1" dirty="0"/>
              <a:t> vegetation across </a:t>
            </a:r>
            <a:r>
              <a:rPr lang="en-US" sz="2000" i="1" dirty="0" smtClean="0"/>
              <a:t>geological </a:t>
            </a:r>
            <a:r>
              <a:rPr lang="en-US" sz="2000" i="1" dirty="0"/>
              <a:t>substrates over an altitude </a:t>
            </a:r>
            <a:r>
              <a:rPr lang="en-US" sz="2000" i="1" dirty="0" smtClean="0"/>
              <a:t>gradient </a:t>
            </a:r>
            <a:r>
              <a:rPr lang="en-US" sz="2000" i="1" dirty="0"/>
              <a:t>in </a:t>
            </a:r>
            <a:r>
              <a:rPr lang="en-US" sz="2000" i="1" dirty="0" err="1"/>
              <a:t>Kinabalu</a:t>
            </a:r>
            <a:r>
              <a:rPr lang="en-US" sz="2000" i="1" dirty="0"/>
              <a:t> Park 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670671" y="2941217"/>
            <a:ext cx="4152537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Peter Erskine</a:t>
            </a:r>
            <a:br>
              <a:rPr lang="en-US" sz="1400" b="1" dirty="0" smtClean="0"/>
            </a:br>
            <a:r>
              <a:rPr lang="en-US" sz="1400" b="1" dirty="0" smtClean="0"/>
              <a:t>Andrew Fletcher</a:t>
            </a:r>
            <a:br>
              <a:rPr lang="en-US" sz="1400" b="1" dirty="0" smtClean="0"/>
            </a:br>
            <a:r>
              <a:rPr lang="en-US" sz="1400" b="1" dirty="0" smtClean="0"/>
              <a:t>Antony van der </a:t>
            </a:r>
            <a:r>
              <a:rPr lang="en-US" sz="1400" b="1" dirty="0" err="1" smtClean="0"/>
              <a:t>Ent</a:t>
            </a:r>
            <a:r>
              <a:rPr lang="en-US" sz="1400" b="1" dirty="0" smtClean="0"/>
              <a:t/>
            </a:r>
            <a:br>
              <a:rPr lang="en-US" sz="1400" b="1" dirty="0" smtClean="0"/>
            </a:br>
            <a:r>
              <a:rPr lang="en-US" sz="1400" b="1" dirty="0" smtClean="0"/>
              <a:t>(The University of Queensland, Australia) </a:t>
            </a:r>
          </a:p>
          <a:p>
            <a:endParaRPr lang="en-US" sz="1400" dirty="0" smtClean="0"/>
          </a:p>
          <a:p>
            <a:r>
              <a:rPr lang="en-US" sz="1400" b="1" dirty="0" err="1" smtClean="0"/>
              <a:t>Rimi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Repin</a:t>
            </a:r>
            <a:r>
              <a:rPr lang="en-US" sz="1400" b="1" dirty="0" smtClean="0"/>
              <a:t/>
            </a:r>
            <a:br>
              <a:rPr lang="en-US" sz="1400" b="1" dirty="0" smtClean="0"/>
            </a:br>
            <a:r>
              <a:rPr lang="en-US" sz="1400" b="1" dirty="0" smtClean="0"/>
              <a:t>(Sabah Parks, Sabah, Malaysia) </a:t>
            </a:r>
          </a:p>
          <a:p>
            <a:endParaRPr lang="en-US" sz="1400" dirty="0" smtClean="0"/>
          </a:p>
          <a:p>
            <a:r>
              <a:rPr lang="en-US" sz="1400" b="1" dirty="0" smtClean="0"/>
              <a:t>Reed Beaman</a:t>
            </a:r>
            <a:br>
              <a:rPr lang="en-US" sz="1400" b="1" dirty="0" smtClean="0"/>
            </a:br>
            <a:r>
              <a:rPr lang="en-US" sz="1400" b="1" dirty="0" smtClean="0"/>
              <a:t>(The University of Florida, USA)</a:t>
            </a:r>
          </a:p>
          <a:p>
            <a:r>
              <a:rPr lang="en-US" sz="1400" b="1" dirty="0" smtClean="0"/>
              <a:t> </a:t>
            </a:r>
            <a:endParaRPr lang="en-US" sz="1400" dirty="0" smtClean="0"/>
          </a:p>
          <a:p>
            <a:r>
              <a:rPr lang="en-US" sz="1400" b="1" dirty="0" smtClean="0"/>
              <a:t>Abdullah </a:t>
            </a:r>
            <a:r>
              <a:rPr lang="en-US" sz="1400" b="1" dirty="0" err="1" smtClean="0"/>
              <a:t>Kamaruddan</a:t>
            </a:r>
            <a:r>
              <a:rPr lang="en-US" sz="1400" b="1" dirty="0" smtClean="0"/>
              <a:t/>
            </a:r>
            <a:br>
              <a:rPr lang="en-US" sz="1400" b="1" dirty="0" smtClean="0"/>
            </a:br>
            <a:r>
              <a:rPr lang="en-US" sz="1400" b="1" dirty="0" smtClean="0"/>
              <a:t>(Minerals and Geosciences Department, Sabah, Malaysia) </a:t>
            </a:r>
            <a:endParaRPr lang="en-US" sz="1400" dirty="0" smtClean="0"/>
          </a:p>
          <a:p>
            <a:endParaRPr lang="en-US" sz="1600" dirty="0"/>
          </a:p>
        </p:txBody>
      </p:sp>
      <p:pic>
        <p:nvPicPr>
          <p:cNvPr id="9" name="Picture 8" descr="Screen Shot 2014-03-23 at 5.14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199" y="1466042"/>
            <a:ext cx="3855627" cy="2683732"/>
          </a:xfrm>
          <a:prstGeom prst="rect">
            <a:avLst/>
          </a:prstGeom>
        </p:spPr>
      </p:pic>
      <p:pic>
        <p:nvPicPr>
          <p:cNvPr id="10" name="Picture 9" descr="Screen Shot 2014-03-23 at 5.12.4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4075234"/>
            <a:ext cx="3855627" cy="207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312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Lifemapper</a:t>
            </a:r>
            <a:r>
              <a:rPr lang="en-US" dirty="0" smtClean="0"/>
              <a:t> and GIS tutorials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3651624" cy="4800600"/>
          </a:xfrm>
        </p:spPr>
        <p:txBody>
          <a:bodyPr>
            <a:noAutofit/>
          </a:bodyPr>
          <a:lstStyle/>
          <a:p>
            <a:r>
              <a:rPr lang="en-US" sz="2200" dirty="0" err="1" smtClean="0"/>
              <a:t>Lifemapper</a:t>
            </a:r>
            <a:r>
              <a:rPr lang="en-US" sz="2200" dirty="0" smtClean="0"/>
              <a:t> software predicts species distributions</a:t>
            </a:r>
          </a:p>
          <a:p>
            <a:r>
              <a:rPr lang="en-US" sz="2200" dirty="0" smtClean="0"/>
              <a:t>Improve efficiency, portability and capture provenance</a:t>
            </a:r>
          </a:p>
          <a:p>
            <a:r>
              <a:rPr lang="en-US" sz="2200" dirty="0" smtClean="0"/>
              <a:t>Pushed Virtual Cluster technology, improved </a:t>
            </a:r>
            <a:r>
              <a:rPr lang="en-US" sz="2200" dirty="0" err="1" smtClean="0"/>
              <a:t>Lifemapper</a:t>
            </a:r>
            <a:r>
              <a:rPr lang="en-US" sz="2200" dirty="0" smtClean="0"/>
              <a:t>, </a:t>
            </a:r>
            <a:br>
              <a:rPr lang="en-US" sz="2200" dirty="0" smtClean="0"/>
            </a:br>
            <a:r>
              <a:rPr lang="en-US" sz="2200" dirty="0" smtClean="0"/>
              <a:t>incorporated Karma provenance</a:t>
            </a:r>
          </a:p>
          <a:p>
            <a:r>
              <a:rPr lang="en-US" sz="2200" dirty="0"/>
              <a:t>Goal is to share computation data in trusted network</a:t>
            </a:r>
          </a:p>
          <a:p>
            <a:endParaRPr lang="en-US" sz="22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307106" y="3544141"/>
            <a:ext cx="35671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/>
            <a:r>
              <a:rPr lang="en-US" dirty="0" smtClean="0">
                <a:solidFill>
                  <a:prstClr val="black"/>
                </a:solidFill>
                <a:latin typeface="Calibri"/>
              </a:rPr>
              <a:t>Demo: </a:t>
            </a:r>
            <a:r>
              <a:rPr lang="en-US" dirty="0" err="1" smtClean="0">
                <a:solidFill>
                  <a:prstClr val="black"/>
                </a:solidFill>
                <a:latin typeface="Calibri"/>
              </a:rPr>
              <a:t>Nadya</a:t>
            </a:r>
            <a:r>
              <a:rPr lang="en-US" dirty="0" smtClean="0">
                <a:solidFill>
                  <a:prstClr val="black"/>
                </a:solidFill>
                <a:latin typeface="Calibri"/>
              </a:rPr>
              <a:t> Williams (UCSD),  </a:t>
            </a:r>
          </a:p>
          <a:p>
            <a:pPr algn="ctr" defTabSz="914400"/>
            <a:r>
              <a:rPr lang="en-US" dirty="0" smtClean="0">
                <a:solidFill>
                  <a:prstClr val="black"/>
                </a:solidFill>
                <a:latin typeface="Calibri"/>
              </a:rPr>
              <a:t>Aimee Stewart (KU), </a:t>
            </a:r>
            <a:r>
              <a:rPr lang="en-US" dirty="0" err="1" smtClean="0">
                <a:solidFill>
                  <a:prstClr val="black"/>
                </a:solidFill>
                <a:latin typeface="Calibri"/>
              </a:rPr>
              <a:t>Quan</a:t>
            </a:r>
            <a:r>
              <a:rPr lang="en-US" dirty="0" smtClean="0">
                <a:solidFill>
                  <a:prstClr val="black"/>
                </a:solidFill>
                <a:latin typeface="Calibri"/>
              </a:rPr>
              <a:t> Zhou (IU)</a:t>
            </a:r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1026" name="Picture 2" descr="D:\Users\PeterA2\Documents\PRAGMA\C Asia\China\PRAGMA 25 Beijing\Presentation\Lifemapper update one-slide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1685" y="1447800"/>
            <a:ext cx="3886200" cy="2185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9525" y="4316247"/>
            <a:ext cx="5172710" cy="202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42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48163"/>
            <a:ext cx="8229600" cy="1143000"/>
          </a:xfrm>
        </p:spPr>
        <p:txBody>
          <a:bodyPr/>
          <a:lstStyle/>
          <a:p>
            <a:r>
              <a:rPr lang="en-US" dirty="0" smtClean="0"/>
              <a:t>Trust Envelope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lum/>
          </a:blip>
          <a:srcRect l="1387"/>
          <a:stretch>
            <a:fillRect/>
          </a:stretch>
        </p:blipFill>
        <p:spPr bwMode="auto">
          <a:xfrm>
            <a:off x="34596" y="224115"/>
            <a:ext cx="9109404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59764" y="59764"/>
            <a:ext cx="9144000" cy="6858000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1360506" y="1955122"/>
            <a:ext cx="7247105" cy="4459266"/>
          </a:xfrm>
          <a:custGeom>
            <a:avLst/>
            <a:gdLst>
              <a:gd name="connsiteX0" fmla="*/ 0 w 6588690"/>
              <a:gd name="connsiteY0" fmla="*/ 1653435 h 4484318"/>
              <a:gd name="connsiteX1" fmla="*/ 0 w 6588690"/>
              <a:gd name="connsiteY1" fmla="*/ 3507287 h 4484318"/>
              <a:gd name="connsiteX2" fmla="*/ 2141951 w 6588690"/>
              <a:gd name="connsiteY2" fmla="*/ 3507287 h 4484318"/>
              <a:gd name="connsiteX3" fmla="*/ 2141951 w 6588690"/>
              <a:gd name="connsiteY3" fmla="*/ 4484318 h 4484318"/>
              <a:gd name="connsiteX4" fmla="*/ 3469710 w 6588690"/>
              <a:gd name="connsiteY4" fmla="*/ 4459265 h 4484318"/>
              <a:gd name="connsiteX5" fmla="*/ 3457184 w 6588690"/>
              <a:gd name="connsiteY5" fmla="*/ 3469709 h 4484318"/>
              <a:gd name="connsiteX6" fmla="*/ 2931090 w 6588690"/>
              <a:gd name="connsiteY6" fmla="*/ 2442575 h 4484318"/>
              <a:gd name="connsiteX7" fmla="*/ 4133589 w 6588690"/>
              <a:gd name="connsiteY7" fmla="*/ 2129424 h 4484318"/>
              <a:gd name="connsiteX8" fmla="*/ 4121063 w 6588690"/>
              <a:gd name="connsiteY8" fmla="*/ 2517731 h 4484318"/>
              <a:gd name="connsiteX9" fmla="*/ 5398718 w 6588690"/>
              <a:gd name="connsiteY9" fmla="*/ 2542783 h 4484318"/>
              <a:gd name="connsiteX10" fmla="*/ 5348614 w 6588690"/>
              <a:gd name="connsiteY10" fmla="*/ 1528175 h 4484318"/>
              <a:gd name="connsiteX11" fmla="*/ 6563638 w 6588690"/>
              <a:gd name="connsiteY11" fmla="*/ 1077238 h 4484318"/>
              <a:gd name="connsiteX12" fmla="*/ 6588690 w 6588690"/>
              <a:gd name="connsiteY12" fmla="*/ 75156 h 4484318"/>
              <a:gd name="connsiteX13" fmla="*/ 4296427 w 6588690"/>
              <a:gd name="connsiteY13" fmla="*/ 87682 h 4484318"/>
              <a:gd name="connsiteX14" fmla="*/ 2617940 w 6588690"/>
              <a:gd name="connsiteY14" fmla="*/ 1415441 h 4484318"/>
              <a:gd name="connsiteX15" fmla="*/ 2304789 w 6588690"/>
              <a:gd name="connsiteY15" fmla="*/ 1039660 h 4484318"/>
              <a:gd name="connsiteX16" fmla="*/ 2592888 w 6588690"/>
              <a:gd name="connsiteY16" fmla="*/ 926926 h 4484318"/>
              <a:gd name="connsiteX17" fmla="*/ 2567836 w 6588690"/>
              <a:gd name="connsiteY17" fmla="*/ 25052 h 4484318"/>
              <a:gd name="connsiteX18" fmla="*/ 1002082 w 6588690"/>
              <a:gd name="connsiteY18" fmla="*/ 0 h 4484318"/>
              <a:gd name="connsiteX19" fmla="*/ 1002082 w 6588690"/>
              <a:gd name="connsiteY19" fmla="*/ 914400 h 4484318"/>
              <a:gd name="connsiteX20" fmla="*/ 0 w 6588690"/>
              <a:gd name="connsiteY20" fmla="*/ 1653435 h 4484318"/>
              <a:gd name="connsiteX0" fmla="*/ 0 w 6588690"/>
              <a:gd name="connsiteY0" fmla="*/ 1653435 h 4484318"/>
              <a:gd name="connsiteX1" fmla="*/ 0 w 6588690"/>
              <a:gd name="connsiteY1" fmla="*/ 3507287 h 4484318"/>
              <a:gd name="connsiteX2" fmla="*/ 2141951 w 6588690"/>
              <a:gd name="connsiteY2" fmla="*/ 3507287 h 4484318"/>
              <a:gd name="connsiteX3" fmla="*/ 2141951 w 6588690"/>
              <a:gd name="connsiteY3" fmla="*/ 4484318 h 4484318"/>
              <a:gd name="connsiteX4" fmla="*/ 3469710 w 6588690"/>
              <a:gd name="connsiteY4" fmla="*/ 4459265 h 4484318"/>
              <a:gd name="connsiteX5" fmla="*/ 3457184 w 6588690"/>
              <a:gd name="connsiteY5" fmla="*/ 3469709 h 4484318"/>
              <a:gd name="connsiteX6" fmla="*/ 2931090 w 6588690"/>
              <a:gd name="connsiteY6" fmla="*/ 2442575 h 4484318"/>
              <a:gd name="connsiteX7" fmla="*/ 4133589 w 6588690"/>
              <a:gd name="connsiteY7" fmla="*/ 2129424 h 4484318"/>
              <a:gd name="connsiteX8" fmla="*/ 4121063 w 6588690"/>
              <a:gd name="connsiteY8" fmla="*/ 2517731 h 4484318"/>
              <a:gd name="connsiteX9" fmla="*/ 5398718 w 6588690"/>
              <a:gd name="connsiteY9" fmla="*/ 2542783 h 4484318"/>
              <a:gd name="connsiteX10" fmla="*/ 5348614 w 6588690"/>
              <a:gd name="connsiteY10" fmla="*/ 1528175 h 4484318"/>
              <a:gd name="connsiteX11" fmla="*/ 6563638 w 6588690"/>
              <a:gd name="connsiteY11" fmla="*/ 1077238 h 4484318"/>
              <a:gd name="connsiteX12" fmla="*/ 6588690 w 6588690"/>
              <a:gd name="connsiteY12" fmla="*/ 75156 h 4484318"/>
              <a:gd name="connsiteX13" fmla="*/ 4296427 w 6588690"/>
              <a:gd name="connsiteY13" fmla="*/ 87682 h 4484318"/>
              <a:gd name="connsiteX14" fmla="*/ 2617940 w 6588690"/>
              <a:gd name="connsiteY14" fmla="*/ 1415441 h 4484318"/>
              <a:gd name="connsiteX15" fmla="*/ 2304789 w 6588690"/>
              <a:gd name="connsiteY15" fmla="*/ 1039660 h 4484318"/>
              <a:gd name="connsiteX16" fmla="*/ 2592888 w 6588690"/>
              <a:gd name="connsiteY16" fmla="*/ 926926 h 4484318"/>
              <a:gd name="connsiteX17" fmla="*/ 2567836 w 6588690"/>
              <a:gd name="connsiteY17" fmla="*/ 25052 h 4484318"/>
              <a:gd name="connsiteX18" fmla="*/ 1002082 w 6588690"/>
              <a:gd name="connsiteY18" fmla="*/ 0 h 4484318"/>
              <a:gd name="connsiteX19" fmla="*/ 895611 w 6588690"/>
              <a:gd name="connsiteY19" fmla="*/ 899786 h 4484318"/>
              <a:gd name="connsiteX20" fmla="*/ 0 w 6588690"/>
              <a:gd name="connsiteY20" fmla="*/ 1653435 h 4484318"/>
              <a:gd name="connsiteX0" fmla="*/ 0 w 6588690"/>
              <a:gd name="connsiteY0" fmla="*/ 1668049 h 4498932"/>
              <a:gd name="connsiteX1" fmla="*/ 0 w 6588690"/>
              <a:gd name="connsiteY1" fmla="*/ 3521901 h 4498932"/>
              <a:gd name="connsiteX2" fmla="*/ 2141951 w 6588690"/>
              <a:gd name="connsiteY2" fmla="*/ 3521901 h 4498932"/>
              <a:gd name="connsiteX3" fmla="*/ 2141951 w 6588690"/>
              <a:gd name="connsiteY3" fmla="*/ 4498932 h 4498932"/>
              <a:gd name="connsiteX4" fmla="*/ 3469710 w 6588690"/>
              <a:gd name="connsiteY4" fmla="*/ 4473879 h 4498932"/>
              <a:gd name="connsiteX5" fmla="*/ 3457184 w 6588690"/>
              <a:gd name="connsiteY5" fmla="*/ 3484323 h 4498932"/>
              <a:gd name="connsiteX6" fmla="*/ 2931090 w 6588690"/>
              <a:gd name="connsiteY6" fmla="*/ 2457189 h 4498932"/>
              <a:gd name="connsiteX7" fmla="*/ 4133589 w 6588690"/>
              <a:gd name="connsiteY7" fmla="*/ 2144038 h 4498932"/>
              <a:gd name="connsiteX8" fmla="*/ 4121063 w 6588690"/>
              <a:gd name="connsiteY8" fmla="*/ 2532345 h 4498932"/>
              <a:gd name="connsiteX9" fmla="*/ 5398718 w 6588690"/>
              <a:gd name="connsiteY9" fmla="*/ 2557397 h 4498932"/>
              <a:gd name="connsiteX10" fmla="*/ 5348614 w 6588690"/>
              <a:gd name="connsiteY10" fmla="*/ 1542789 h 4498932"/>
              <a:gd name="connsiteX11" fmla="*/ 6563638 w 6588690"/>
              <a:gd name="connsiteY11" fmla="*/ 1091852 h 4498932"/>
              <a:gd name="connsiteX12" fmla="*/ 6588690 w 6588690"/>
              <a:gd name="connsiteY12" fmla="*/ 89770 h 4498932"/>
              <a:gd name="connsiteX13" fmla="*/ 4296427 w 6588690"/>
              <a:gd name="connsiteY13" fmla="*/ 102296 h 4498932"/>
              <a:gd name="connsiteX14" fmla="*/ 2617940 w 6588690"/>
              <a:gd name="connsiteY14" fmla="*/ 1430055 h 4498932"/>
              <a:gd name="connsiteX15" fmla="*/ 2304789 w 6588690"/>
              <a:gd name="connsiteY15" fmla="*/ 1054274 h 4498932"/>
              <a:gd name="connsiteX16" fmla="*/ 2592888 w 6588690"/>
              <a:gd name="connsiteY16" fmla="*/ 941540 h 4498932"/>
              <a:gd name="connsiteX17" fmla="*/ 2567836 w 6588690"/>
              <a:gd name="connsiteY17" fmla="*/ 39666 h 4498932"/>
              <a:gd name="connsiteX18" fmla="*/ 895611 w 6588690"/>
              <a:gd name="connsiteY18" fmla="*/ 0 h 4498932"/>
              <a:gd name="connsiteX19" fmla="*/ 895611 w 6588690"/>
              <a:gd name="connsiteY19" fmla="*/ 914400 h 4498932"/>
              <a:gd name="connsiteX20" fmla="*/ 0 w 6588690"/>
              <a:gd name="connsiteY20" fmla="*/ 1668049 h 4498932"/>
              <a:gd name="connsiteX0" fmla="*/ 0 w 6588690"/>
              <a:gd name="connsiteY0" fmla="*/ 1628383 h 4459266"/>
              <a:gd name="connsiteX1" fmla="*/ 0 w 6588690"/>
              <a:gd name="connsiteY1" fmla="*/ 3482235 h 4459266"/>
              <a:gd name="connsiteX2" fmla="*/ 2141951 w 6588690"/>
              <a:gd name="connsiteY2" fmla="*/ 3482235 h 4459266"/>
              <a:gd name="connsiteX3" fmla="*/ 2141951 w 6588690"/>
              <a:gd name="connsiteY3" fmla="*/ 4459266 h 4459266"/>
              <a:gd name="connsiteX4" fmla="*/ 3469710 w 6588690"/>
              <a:gd name="connsiteY4" fmla="*/ 4434213 h 4459266"/>
              <a:gd name="connsiteX5" fmla="*/ 3457184 w 6588690"/>
              <a:gd name="connsiteY5" fmla="*/ 3444657 h 4459266"/>
              <a:gd name="connsiteX6" fmla="*/ 2931090 w 6588690"/>
              <a:gd name="connsiteY6" fmla="*/ 2417523 h 4459266"/>
              <a:gd name="connsiteX7" fmla="*/ 4133589 w 6588690"/>
              <a:gd name="connsiteY7" fmla="*/ 2104372 h 4459266"/>
              <a:gd name="connsiteX8" fmla="*/ 4121063 w 6588690"/>
              <a:gd name="connsiteY8" fmla="*/ 2492679 h 4459266"/>
              <a:gd name="connsiteX9" fmla="*/ 5398718 w 6588690"/>
              <a:gd name="connsiteY9" fmla="*/ 2517731 h 4459266"/>
              <a:gd name="connsiteX10" fmla="*/ 5348614 w 6588690"/>
              <a:gd name="connsiteY10" fmla="*/ 1503123 h 4459266"/>
              <a:gd name="connsiteX11" fmla="*/ 6563638 w 6588690"/>
              <a:gd name="connsiteY11" fmla="*/ 1052186 h 4459266"/>
              <a:gd name="connsiteX12" fmla="*/ 6588690 w 6588690"/>
              <a:gd name="connsiteY12" fmla="*/ 50104 h 4459266"/>
              <a:gd name="connsiteX13" fmla="*/ 4296427 w 6588690"/>
              <a:gd name="connsiteY13" fmla="*/ 62630 h 4459266"/>
              <a:gd name="connsiteX14" fmla="*/ 2617940 w 6588690"/>
              <a:gd name="connsiteY14" fmla="*/ 1390389 h 4459266"/>
              <a:gd name="connsiteX15" fmla="*/ 2304789 w 6588690"/>
              <a:gd name="connsiteY15" fmla="*/ 1014608 h 4459266"/>
              <a:gd name="connsiteX16" fmla="*/ 2592888 w 6588690"/>
              <a:gd name="connsiteY16" fmla="*/ 901874 h 4459266"/>
              <a:gd name="connsiteX17" fmla="*/ 2567836 w 6588690"/>
              <a:gd name="connsiteY17" fmla="*/ 0 h 4459266"/>
              <a:gd name="connsiteX18" fmla="*/ 895611 w 6588690"/>
              <a:gd name="connsiteY18" fmla="*/ 36534 h 4459266"/>
              <a:gd name="connsiteX19" fmla="*/ 895611 w 6588690"/>
              <a:gd name="connsiteY19" fmla="*/ 874734 h 4459266"/>
              <a:gd name="connsiteX20" fmla="*/ 0 w 6588690"/>
              <a:gd name="connsiteY20" fmla="*/ 1628383 h 4459266"/>
              <a:gd name="connsiteX0" fmla="*/ 0 w 6588690"/>
              <a:gd name="connsiteY0" fmla="*/ 1628383 h 4459266"/>
              <a:gd name="connsiteX1" fmla="*/ 0 w 6588690"/>
              <a:gd name="connsiteY1" fmla="*/ 3482235 h 4459266"/>
              <a:gd name="connsiteX2" fmla="*/ 2141951 w 6588690"/>
              <a:gd name="connsiteY2" fmla="*/ 3482235 h 4459266"/>
              <a:gd name="connsiteX3" fmla="*/ 2141951 w 6588690"/>
              <a:gd name="connsiteY3" fmla="*/ 4459266 h 4459266"/>
              <a:gd name="connsiteX4" fmla="*/ 3469710 w 6588690"/>
              <a:gd name="connsiteY4" fmla="*/ 4434213 h 4459266"/>
              <a:gd name="connsiteX5" fmla="*/ 3457184 w 6588690"/>
              <a:gd name="connsiteY5" fmla="*/ 3444657 h 4459266"/>
              <a:gd name="connsiteX6" fmla="*/ 2931090 w 6588690"/>
              <a:gd name="connsiteY6" fmla="*/ 2417523 h 4459266"/>
              <a:gd name="connsiteX7" fmla="*/ 4133589 w 6588690"/>
              <a:gd name="connsiteY7" fmla="*/ 2104372 h 4459266"/>
              <a:gd name="connsiteX8" fmla="*/ 4121063 w 6588690"/>
              <a:gd name="connsiteY8" fmla="*/ 2492679 h 4459266"/>
              <a:gd name="connsiteX9" fmla="*/ 5398718 w 6588690"/>
              <a:gd name="connsiteY9" fmla="*/ 2517731 h 4459266"/>
              <a:gd name="connsiteX10" fmla="*/ 6435023 w 6588690"/>
              <a:gd name="connsiteY10" fmla="*/ 1742181 h 4459266"/>
              <a:gd name="connsiteX11" fmla="*/ 6563638 w 6588690"/>
              <a:gd name="connsiteY11" fmla="*/ 1052186 h 4459266"/>
              <a:gd name="connsiteX12" fmla="*/ 6588690 w 6588690"/>
              <a:gd name="connsiteY12" fmla="*/ 50104 h 4459266"/>
              <a:gd name="connsiteX13" fmla="*/ 4296427 w 6588690"/>
              <a:gd name="connsiteY13" fmla="*/ 62630 h 4459266"/>
              <a:gd name="connsiteX14" fmla="*/ 2617940 w 6588690"/>
              <a:gd name="connsiteY14" fmla="*/ 1390389 h 4459266"/>
              <a:gd name="connsiteX15" fmla="*/ 2304789 w 6588690"/>
              <a:gd name="connsiteY15" fmla="*/ 1014608 h 4459266"/>
              <a:gd name="connsiteX16" fmla="*/ 2592888 w 6588690"/>
              <a:gd name="connsiteY16" fmla="*/ 901874 h 4459266"/>
              <a:gd name="connsiteX17" fmla="*/ 2567836 w 6588690"/>
              <a:gd name="connsiteY17" fmla="*/ 0 h 4459266"/>
              <a:gd name="connsiteX18" fmla="*/ 895611 w 6588690"/>
              <a:gd name="connsiteY18" fmla="*/ 36534 h 4459266"/>
              <a:gd name="connsiteX19" fmla="*/ 895611 w 6588690"/>
              <a:gd name="connsiteY19" fmla="*/ 874734 h 4459266"/>
              <a:gd name="connsiteX20" fmla="*/ 0 w 6588690"/>
              <a:gd name="connsiteY20" fmla="*/ 1628383 h 4459266"/>
              <a:gd name="connsiteX0" fmla="*/ 0 w 6588690"/>
              <a:gd name="connsiteY0" fmla="*/ 1628383 h 4459266"/>
              <a:gd name="connsiteX1" fmla="*/ 0 w 6588690"/>
              <a:gd name="connsiteY1" fmla="*/ 3482235 h 4459266"/>
              <a:gd name="connsiteX2" fmla="*/ 2141951 w 6588690"/>
              <a:gd name="connsiteY2" fmla="*/ 3482235 h 4459266"/>
              <a:gd name="connsiteX3" fmla="*/ 2141951 w 6588690"/>
              <a:gd name="connsiteY3" fmla="*/ 4459266 h 4459266"/>
              <a:gd name="connsiteX4" fmla="*/ 3469710 w 6588690"/>
              <a:gd name="connsiteY4" fmla="*/ 4434213 h 4459266"/>
              <a:gd name="connsiteX5" fmla="*/ 3457184 w 6588690"/>
              <a:gd name="connsiteY5" fmla="*/ 3444657 h 4459266"/>
              <a:gd name="connsiteX6" fmla="*/ 2931090 w 6588690"/>
              <a:gd name="connsiteY6" fmla="*/ 2417523 h 4459266"/>
              <a:gd name="connsiteX7" fmla="*/ 4133589 w 6588690"/>
              <a:gd name="connsiteY7" fmla="*/ 2104372 h 4459266"/>
              <a:gd name="connsiteX8" fmla="*/ 4121063 w 6588690"/>
              <a:gd name="connsiteY8" fmla="*/ 2492679 h 4459266"/>
              <a:gd name="connsiteX9" fmla="*/ 5398718 w 6588690"/>
              <a:gd name="connsiteY9" fmla="*/ 2517731 h 4459266"/>
              <a:gd name="connsiteX10" fmla="*/ 6435023 w 6588690"/>
              <a:gd name="connsiteY10" fmla="*/ 1742181 h 4459266"/>
              <a:gd name="connsiteX11" fmla="*/ 6563638 w 6588690"/>
              <a:gd name="connsiteY11" fmla="*/ 1052186 h 4459266"/>
              <a:gd name="connsiteX12" fmla="*/ 6588690 w 6588690"/>
              <a:gd name="connsiteY12" fmla="*/ 50104 h 4459266"/>
              <a:gd name="connsiteX13" fmla="*/ 3251803 w 6588690"/>
              <a:gd name="connsiteY13" fmla="*/ 62630 h 4459266"/>
              <a:gd name="connsiteX14" fmla="*/ 2617940 w 6588690"/>
              <a:gd name="connsiteY14" fmla="*/ 1390389 h 4459266"/>
              <a:gd name="connsiteX15" fmla="*/ 2304789 w 6588690"/>
              <a:gd name="connsiteY15" fmla="*/ 1014608 h 4459266"/>
              <a:gd name="connsiteX16" fmla="*/ 2592888 w 6588690"/>
              <a:gd name="connsiteY16" fmla="*/ 901874 h 4459266"/>
              <a:gd name="connsiteX17" fmla="*/ 2567836 w 6588690"/>
              <a:gd name="connsiteY17" fmla="*/ 0 h 4459266"/>
              <a:gd name="connsiteX18" fmla="*/ 895611 w 6588690"/>
              <a:gd name="connsiteY18" fmla="*/ 36534 h 4459266"/>
              <a:gd name="connsiteX19" fmla="*/ 895611 w 6588690"/>
              <a:gd name="connsiteY19" fmla="*/ 874734 h 4459266"/>
              <a:gd name="connsiteX20" fmla="*/ 0 w 6588690"/>
              <a:gd name="connsiteY20" fmla="*/ 1628383 h 4459266"/>
              <a:gd name="connsiteX0" fmla="*/ 0 w 6755830"/>
              <a:gd name="connsiteY0" fmla="*/ 1628383 h 4459266"/>
              <a:gd name="connsiteX1" fmla="*/ 0 w 6755830"/>
              <a:gd name="connsiteY1" fmla="*/ 3482235 h 4459266"/>
              <a:gd name="connsiteX2" fmla="*/ 2141951 w 6755830"/>
              <a:gd name="connsiteY2" fmla="*/ 3482235 h 4459266"/>
              <a:gd name="connsiteX3" fmla="*/ 2141951 w 6755830"/>
              <a:gd name="connsiteY3" fmla="*/ 4459266 h 4459266"/>
              <a:gd name="connsiteX4" fmla="*/ 3469710 w 6755830"/>
              <a:gd name="connsiteY4" fmla="*/ 4434213 h 4459266"/>
              <a:gd name="connsiteX5" fmla="*/ 3457184 w 6755830"/>
              <a:gd name="connsiteY5" fmla="*/ 3444657 h 4459266"/>
              <a:gd name="connsiteX6" fmla="*/ 2931090 w 6755830"/>
              <a:gd name="connsiteY6" fmla="*/ 2417523 h 4459266"/>
              <a:gd name="connsiteX7" fmla="*/ 4133589 w 6755830"/>
              <a:gd name="connsiteY7" fmla="*/ 2104372 h 4459266"/>
              <a:gd name="connsiteX8" fmla="*/ 4121063 w 6755830"/>
              <a:gd name="connsiteY8" fmla="*/ 2492679 h 4459266"/>
              <a:gd name="connsiteX9" fmla="*/ 5398718 w 6755830"/>
              <a:gd name="connsiteY9" fmla="*/ 2517731 h 4459266"/>
              <a:gd name="connsiteX10" fmla="*/ 6435023 w 6755830"/>
              <a:gd name="connsiteY10" fmla="*/ 1742181 h 4459266"/>
              <a:gd name="connsiteX11" fmla="*/ 6563638 w 6755830"/>
              <a:gd name="connsiteY11" fmla="*/ 1052186 h 4459266"/>
              <a:gd name="connsiteX12" fmla="*/ 6755830 w 6755830"/>
              <a:gd name="connsiteY12" fmla="*/ 79986 h 4459266"/>
              <a:gd name="connsiteX13" fmla="*/ 3251803 w 6755830"/>
              <a:gd name="connsiteY13" fmla="*/ 62630 h 4459266"/>
              <a:gd name="connsiteX14" fmla="*/ 2617940 w 6755830"/>
              <a:gd name="connsiteY14" fmla="*/ 1390389 h 4459266"/>
              <a:gd name="connsiteX15" fmla="*/ 2304789 w 6755830"/>
              <a:gd name="connsiteY15" fmla="*/ 1014608 h 4459266"/>
              <a:gd name="connsiteX16" fmla="*/ 2592888 w 6755830"/>
              <a:gd name="connsiteY16" fmla="*/ 901874 h 4459266"/>
              <a:gd name="connsiteX17" fmla="*/ 2567836 w 6755830"/>
              <a:gd name="connsiteY17" fmla="*/ 0 h 4459266"/>
              <a:gd name="connsiteX18" fmla="*/ 895611 w 6755830"/>
              <a:gd name="connsiteY18" fmla="*/ 36534 h 4459266"/>
              <a:gd name="connsiteX19" fmla="*/ 895611 w 6755830"/>
              <a:gd name="connsiteY19" fmla="*/ 874734 h 4459266"/>
              <a:gd name="connsiteX20" fmla="*/ 0 w 6755830"/>
              <a:gd name="connsiteY20" fmla="*/ 1628383 h 4459266"/>
              <a:gd name="connsiteX0" fmla="*/ 0 w 6755830"/>
              <a:gd name="connsiteY0" fmla="*/ 1628383 h 4459266"/>
              <a:gd name="connsiteX1" fmla="*/ 0 w 6755830"/>
              <a:gd name="connsiteY1" fmla="*/ 3482235 h 4459266"/>
              <a:gd name="connsiteX2" fmla="*/ 2141951 w 6755830"/>
              <a:gd name="connsiteY2" fmla="*/ 3482235 h 4459266"/>
              <a:gd name="connsiteX3" fmla="*/ 2141951 w 6755830"/>
              <a:gd name="connsiteY3" fmla="*/ 4459266 h 4459266"/>
              <a:gd name="connsiteX4" fmla="*/ 3469710 w 6755830"/>
              <a:gd name="connsiteY4" fmla="*/ 4434213 h 4459266"/>
              <a:gd name="connsiteX5" fmla="*/ 3457184 w 6755830"/>
              <a:gd name="connsiteY5" fmla="*/ 3444657 h 4459266"/>
              <a:gd name="connsiteX6" fmla="*/ 2931090 w 6755830"/>
              <a:gd name="connsiteY6" fmla="*/ 2417523 h 4459266"/>
              <a:gd name="connsiteX7" fmla="*/ 4133589 w 6755830"/>
              <a:gd name="connsiteY7" fmla="*/ 2104372 h 4459266"/>
              <a:gd name="connsiteX8" fmla="*/ 4121063 w 6755830"/>
              <a:gd name="connsiteY8" fmla="*/ 2492679 h 4459266"/>
              <a:gd name="connsiteX9" fmla="*/ 5398718 w 6755830"/>
              <a:gd name="connsiteY9" fmla="*/ 2517731 h 4459266"/>
              <a:gd name="connsiteX10" fmla="*/ 6435023 w 6755830"/>
              <a:gd name="connsiteY10" fmla="*/ 1742181 h 4459266"/>
              <a:gd name="connsiteX11" fmla="*/ 6730778 w 6755830"/>
              <a:gd name="connsiteY11" fmla="*/ 1052186 h 4459266"/>
              <a:gd name="connsiteX12" fmla="*/ 6755830 w 6755830"/>
              <a:gd name="connsiteY12" fmla="*/ 79986 h 4459266"/>
              <a:gd name="connsiteX13" fmla="*/ 3251803 w 6755830"/>
              <a:gd name="connsiteY13" fmla="*/ 62630 h 4459266"/>
              <a:gd name="connsiteX14" fmla="*/ 2617940 w 6755830"/>
              <a:gd name="connsiteY14" fmla="*/ 1390389 h 4459266"/>
              <a:gd name="connsiteX15" fmla="*/ 2304789 w 6755830"/>
              <a:gd name="connsiteY15" fmla="*/ 1014608 h 4459266"/>
              <a:gd name="connsiteX16" fmla="*/ 2592888 w 6755830"/>
              <a:gd name="connsiteY16" fmla="*/ 901874 h 4459266"/>
              <a:gd name="connsiteX17" fmla="*/ 2567836 w 6755830"/>
              <a:gd name="connsiteY17" fmla="*/ 0 h 4459266"/>
              <a:gd name="connsiteX18" fmla="*/ 895611 w 6755830"/>
              <a:gd name="connsiteY18" fmla="*/ 36534 h 4459266"/>
              <a:gd name="connsiteX19" fmla="*/ 895611 w 6755830"/>
              <a:gd name="connsiteY19" fmla="*/ 874734 h 4459266"/>
              <a:gd name="connsiteX20" fmla="*/ 0 w 6755830"/>
              <a:gd name="connsiteY20" fmla="*/ 1628383 h 4459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755830" h="4459266">
                <a:moveTo>
                  <a:pt x="0" y="1628383"/>
                </a:moveTo>
                <a:lnTo>
                  <a:pt x="0" y="3482235"/>
                </a:lnTo>
                <a:lnTo>
                  <a:pt x="2141951" y="3482235"/>
                </a:lnTo>
                <a:lnTo>
                  <a:pt x="2141951" y="4459266"/>
                </a:lnTo>
                <a:lnTo>
                  <a:pt x="3469710" y="4434213"/>
                </a:lnTo>
                <a:lnTo>
                  <a:pt x="3457184" y="3444657"/>
                </a:lnTo>
                <a:lnTo>
                  <a:pt x="2931090" y="2417523"/>
                </a:lnTo>
                <a:lnTo>
                  <a:pt x="4133589" y="2104372"/>
                </a:lnTo>
                <a:lnTo>
                  <a:pt x="4121063" y="2492679"/>
                </a:lnTo>
                <a:lnTo>
                  <a:pt x="5398718" y="2517731"/>
                </a:lnTo>
                <a:lnTo>
                  <a:pt x="6435023" y="1742181"/>
                </a:lnTo>
                <a:lnTo>
                  <a:pt x="6730778" y="1052186"/>
                </a:lnTo>
                <a:lnTo>
                  <a:pt x="6755830" y="79986"/>
                </a:lnTo>
                <a:lnTo>
                  <a:pt x="3251803" y="62630"/>
                </a:lnTo>
                <a:lnTo>
                  <a:pt x="2617940" y="1390389"/>
                </a:lnTo>
                <a:lnTo>
                  <a:pt x="2304789" y="1014608"/>
                </a:lnTo>
                <a:lnTo>
                  <a:pt x="2592888" y="901874"/>
                </a:lnTo>
                <a:lnTo>
                  <a:pt x="2567836" y="0"/>
                </a:lnTo>
                <a:lnTo>
                  <a:pt x="895611" y="36534"/>
                </a:lnTo>
                <a:lnTo>
                  <a:pt x="895611" y="874734"/>
                </a:lnTo>
                <a:lnTo>
                  <a:pt x="0" y="1628383"/>
                </a:lnTo>
                <a:close/>
              </a:path>
            </a:pathLst>
          </a:custGeom>
          <a:solidFill>
            <a:srgbClr val="FFFF66">
              <a:alpha val="46000"/>
            </a:srgbClr>
          </a:solidFill>
          <a:ln w="57150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3" descr="C:\Documents and Settings\phil\Local Settings\Temporary Internet Files\Content.IE5\ILQ4QT1E\MC900434845[1].png"/>
          <p:cNvPicPr>
            <a:picLocks noChangeAspect="1" noChangeArrowheads="1"/>
          </p:cNvPicPr>
          <p:nvPr/>
        </p:nvPicPr>
        <p:blipFill>
          <a:blip r:embed="rId3" cstate="print">
            <a:lum bright="-35000"/>
          </a:blip>
          <a:srcRect/>
          <a:stretch>
            <a:fillRect/>
          </a:stretch>
        </p:blipFill>
        <p:spPr bwMode="auto">
          <a:xfrm>
            <a:off x="7328418" y="3307525"/>
            <a:ext cx="742950" cy="74295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2384164" y="2052915"/>
            <a:ext cx="1502036" cy="6463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LifeMapper</a:t>
            </a:r>
            <a: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/>
            </a:r>
            <a:b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</a:br>
            <a: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AIST</a:t>
            </a:r>
            <a:endParaRPr lang="en-US" b="1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9" name="Picture 3" descr="C:\Documents and Settings\phil\Local Settings\Temporary Internet Files\Content.IE5\ILQ4QT1E\MC900434845[1].png"/>
          <p:cNvPicPr>
            <a:picLocks noChangeAspect="1" noChangeArrowheads="1"/>
          </p:cNvPicPr>
          <p:nvPr/>
        </p:nvPicPr>
        <p:blipFill>
          <a:blip r:embed="rId3" cstate="print">
            <a:lum bright="-35000"/>
          </a:blip>
          <a:srcRect/>
          <a:stretch>
            <a:fillRect/>
          </a:stretch>
        </p:blipFill>
        <p:spPr bwMode="auto">
          <a:xfrm>
            <a:off x="6461848" y="2452966"/>
            <a:ext cx="742950" cy="742950"/>
          </a:xfrm>
          <a:prstGeom prst="rect">
            <a:avLst/>
          </a:prstGeom>
          <a:noFill/>
        </p:spPr>
      </p:pic>
      <p:pic>
        <p:nvPicPr>
          <p:cNvPr id="10" name="Picture 3" descr="C:\Documents and Settings\phil\Local Settings\Temporary Internet Files\Content.IE5\ILQ4QT1E\MC900434845[1].png"/>
          <p:cNvPicPr>
            <a:picLocks noChangeAspect="1" noChangeArrowheads="1"/>
          </p:cNvPicPr>
          <p:nvPr/>
        </p:nvPicPr>
        <p:blipFill>
          <a:blip r:embed="rId3" cstate="print">
            <a:lum bright="-35000"/>
          </a:blip>
          <a:srcRect/>
          <a:stretch>
            <a:fillRect/>
          </a:stretch>
        </p:blipFill>
        <p:spPr bwMode="auto">
          <a:xfrm>
            <a:off x="5972601" y="3456900"/>
            <a:ext cx="742950" cy="742950"/>
          </a:xfrm>
          <a:prstGeom prst="rect">
            <a:avLst/>
          </a:prstGeom>
          <a:noFill/>
        </p:spPr>
      </p:pic>
      <p:pic>
        <p:nvPicPr>
          <p:cNvPr id="11" name="Picture 3" descr="C:\Documents and Settings\phil\Local Settings\Temporary Internet Files\Content.IE5\ILQ4QT1E\MC900434845[1].png"/>
          <p:cNvPicPr>
            <a:picLocks noChangeAspect="1" noChangeArrowheads="1"/>
          </p:cNvPicPr>
          <p:nvPr/>
        </p:nvPicPr>
        <p:blipFill>
          <a:blip r:embed="rId3" cstate="print">
            <a:lum bright="-35000"/>
          </a:blip>
          <a:srcRect/>
          <a:stretch>
            <a:fillRect/>
          </a:stretch>
        </p:blipFill>
        <p:spPr bwMode="auto">
          <a:xfrm>
            <a:off x="2668495" y="2705843"/>
            <a:ext cx="742950" cy="742950"/>
          </a:xfrm>
          <a:prstGeom prst="rect">
            <a:avLst/>
          </a:prstGeom>
          <a:noFill/>
        </p:spPr>
      </p:pic>
      <p:pic>
        <p:nvPicPr>
          <p:cNvPr id="12" name="Picture 3" descr="C:\Documents and Settings\phil\Local Settings\Temporary Internet Files\Content.IE5\ILQ4QT1E\MC900434845[1].png"/>
          <p:cNvPicPr>
            <a:picLocks noChangeAspect="1" noChangeArrowheads="1"/>
          </p:cNvPicPr>
          <p:nvPr/>
        </p:nvPicPr>
        <p:blipFill>
          <a:blip r:embed="rId3" cstate="print">
            <a:lum bright="-35000"/>
          </a:blip>
          <a:srcRect/>
          <a:stretch>
            <a:fillRect/>
          </a:stretch>
        </p:blipFill>
        <p:spPr bwMode="auto">
          <a:xfrm>
            <a:off x="4196616" y="4782293"/>
            <a:ext cx="742950" cy="742950"/>
          </a:xfrm>
          <a:prstGeom prst="rect">
            <a:avLst/>
          </a:prstGeom>
          <a:noFill/>
        </p:spPr>
      </p:pic>
      <p:pic>
        <p:nvPicPr>
          <p:cNvPr id="13" name="Picture 3" descr="C:\Documents and Settings\phil\Local Settings\Temporary Internet Files\Content.IE5\ILQ4QT1E\MC900434845[1].png"/>
          <p:cNvPicPr>
            <a:picLocks noChangeAspect="1" noChangeArrowheads="1"/>
          </p:cNvPicPr>
          <p:nvPr/>
        </p:nvPicPr>
        <p:blipFill>
          <a:blip r:embed="rId3" cstate="print">
            <a:lum bright="-35000"/>
          </a:blip>
          <a:srcRect/>
          <a:stretch>
            <a:fillRect/>
          </a:stretch>
        </p:blipFill>
        <p:spPr bwMode="auto">
          <a:xfrm>
            <a:off x="1627092" y="3354295"/>
            <a:ext cx="742950" cy="742950"/>
          </a:xfrm>
          <a:prstGeom prst="rect">
            <a:avLst/>
          </a:prstGeom>
          <a:noFill/>
        </p:spPr>
      </p:pic>
      <p:pic>
        <p:nvPicPr>
          <p:cNvPr id="15" name="Picture 5" descr="C:\Documents and Settings\phil\Local Settings\Temporary Internet Files\Content.IE5\WLK0X81M\MC900433880[1].png"/>
          <p:cNvPicPr>
            <a:picLocks noChangeAspect="1" noChangeArrowheads="1"/>
          </p:cNvPicPr>
          <p:nvPr/>
        </p:nvPicPr>
        <p:blipFill>
          <a:blip r:embed="rId4" cstate="print">
            <a:lum bright="-32000" contrast="51000"/>
          </a:blip>
          <a:srcRect/>
          <a:stretch>
            <a:fillRect/>
          </a:stretch>
        </p:blipFill>
        <p:spPr bwMode="auto">
          <a:xfrm>
            <a:off x="1860177" y="3824941"/>
            <a:ext cx="692150" cy="692150"/>
          </a:xfrm>
          <a:prstGeom prst="rect">
            <a:avLst/>
          </a:prstGeom>
          <a:noFill/>
        </p:spPr>
      </p:pic>
      <p:pic>
        <p:nvPicPr>
          <p:cNvPr id="16" name="Picture 5" descr="C:\Documents and Settings\phil\Local Settings\Temporary Internet Files\Content.IE5\WLK0X81M\MC900433880[1].png"/>
          <p:cNvPicPr>
            <a:picLocks noChangeAspect="1" noChangeArrowheads="1"/>
          </p:cNvPicPr>
          <p:nvPr/>
        </p:nvPicPr>
        <p:blipFill>
          <a:blip r:embed="rId4" cstate="print">
            <a:lum bright="-32000" contrast="51000"/>
          </a:blip>
          <a:srcRect/>
          <a:stretch>
            <a:fillRect/>
          </a:stretch>
        </p:blipFill>
        <p:spPr bwMode="auto">
          <a:xfrm>
            <a:off x="7648156" y="2776063"/>
            <a:ext cx="692150" cy="692150"/>
          </a:xfrm>
          <a:prstGeom prst="rect">
            <a:avLst/>
          </a:prstGeom>
          <a:noFill/>
        </p:spPr>
      </p:pic>
      <p:cxnSp>
        <p:nvCxnSpPr>
          <p:cNvPr id="17" name="Straight Connector 16"/>
          <p:cNvCxnSpPr>
            <a:stCxn id="35" idx="6"/>
            <a:endCxn id="36" idx="2"/>
          </p:cNvCxnSpPr>
          <p:nvPr/>
        </p:nvCxnSpPr>
        <p:spPr>
          <a:xfrm flipV="1">
            <a:off x="3451860" y="3195916"/>
            <a:ext cx="1630681" cy="609600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1" idx="2"/>
            <a:endCxn id="35" idx="1"/>
          </p:cNvCxnSpPr>
          <p:nvPr/>
        </p:nvCxnSpPr>
        <p:spPr>
          <a:xfrm>
            <a:off x="3039970" y="3448793"/>
            <a:ext cx="372866" cy="340558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3" idx="3"/>
            <a:endCxn id="35" idx="2"/>
          </p:cNvCxnSpPr>
          <p:nvPr/>
        </p:nvCxnSpPr>
        <p:spPr>
          <a:xfrm>
            <a:off x="2370042" y="3725770"/>
            <a:ext cx="1036099" cy="79746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5" idx="3"/>
            <a:endCxn id="35" idx="2"/>
          </p:cNvCxnSpPr>
          <p:nvPr/>
        </p:nvCxnSpPr>
        <p:spPr>
          <a:xfrm flipV="1">
            <a:off x="2552327" y="3805516"/>
            <a:ext cx="853814" cy="365500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3473823" y="3913092"/>
            <a:ext cx="838200" cy="1928910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9" idx="1"/>
            <a:endCxn id="36" idx="0"/>
          </p:cNvCxnSpPr>
          <p:nvPr/>
        </p:nvCxnSpPr>
        <p:spPr>
          <a:xfrm flipH="1">
            <a:off x="5105401" y="2824441"/>
            <a:ext cx="1356447" cy="348615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0" idx="1"/>
            <a:endCxn id="36" idx="4"/>
          </p:cNvCxnSpPr>
          <p:nvPr/>
        </p:nvCxnSpPr>
        <p:spPr>
          <a:xfrm flipH="1" flipV="1">
            <a:off x="5105401" y="3218775"/>
            <a:ext cx="867200" cy="609600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7" idx="1"/>
            <a:endCxn id="36" idx="6"/>
          </p:cNvCxnSpPr>
          <p:nvPr/>
        </p:nvCxnSpPr>
        <p:spPr>
          <a:xfrm flipH="1" flipV="1">
            <a:off x="5128260" y="3195916"/>
            <a:ext cx="2200158" cy="483084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5089236" y="3167257"/>
            <a:ext cx="2680176" cy="51518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265842" y="4547971"/>
            <a:ext cx="1447800" cy="64633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Overlay Network</a:t>
            </a:r>
            <a:endParaRPr lang="en-US" b="1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27" name="Straight Arrow Connector 26"/>
          <p:cNvCxnSpPr>
            <a:stCxn id="26" idx="0"/>
          </p:cNvCxnSpPr>
          <p:nvPr/>
        </p:nvCxnSpPr>
        <p:spPr>
          <a:xfrm flipH="1" flipV="1">
            <a:off x="6828118" y="3552387"/>
            <a:ext cx="1161624" cy="995584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lowchart: Multidocument 86"/>
          <p:cNvSpPr/>
          <p:nvPr/>
        </p:nvSpPr>
        <p:spPr>
          <a:xfrm>
            <a:off x="5562600" y="5253315"/>
            <a:ext cx="1752600" cy="1143000"/>
          </a:xfrm>
          <a:prstGeom prst="flowChartMultidocumen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iDigBio</a:t>
            </a:r>
            <a:r>
              <a:rPr lang="en-US" b="1" dirty="0" smtClean="0">
                <a:solidFill>
                  <a:schemeClr val="tx1"/>
                </a:solidFill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, GBIF</a:t>
            </a:r>
            <a:endParaRPr lang="en-US" b="1" dirty="0">
              <a:solidFill>
                <a:schemeClr val="tx1"/>
              </a:solidFill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31" name="Elbow Connector 30"/>
          <p:cNvCxnSpPr>
            <a:stCxn id="30" idx="0"/>
            <a:endCxn id="36" idx="4"/>
          </p:cNvCxnSpPr>
          <p:nvPr/>
        </p:nvCxnSpPr>
        <p:spPr>
          <a:xfrm rot="16200000" flipV="1">
            <a:off x="4815167" y="3509009"/>
            <a:ext cx="2034540" cy="1454071"/>
          </a:xfrm>
          <a:prstGeom prst="bentConnector3">
            <a:avLst>
              <a:gd name="adj1" fmla="val 43071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irewall"/>
          <p:cNvSpPr>
            <a:spLocks noEditPoints="1" noChangeArrowheads="1"/>
          </p:cNvSpPr>
          <p:nvPr/>
        </p:nvSpPr>
        <p:spPr bwMode="auto">
          <a:xfrm>
            <a:off x="4648200" y="3881715"/>
            <a:ext cx="914400" cy="679450"/>
          </a:xfrm>
          <a:custGeom>
            <a:avLst/>
            <a:gdLst>
              <a:gd name="T0" fmla="*/ 0 w 21600"/>
              <a:gd name="T1" fmla="*/ 0 h 21600"/>
              <a:gd name="T2" fmla="*/ 10800 w 21600"/>
              <a:gd name="T3" fmla="*/ 0 h 21600"/>
              <a:gd name="T4" fmla="*/ 21600 w 21600"/>
              <a:gd name="T5" fmla="*/ 0 h 21600"/>
              <a:gd name="T6" fmla="*/ 21060 w 21600"/>
              <a:gd name="T7" fmla="*/ 10800 h 21600"/>
              <a:gd name="T8" fmla="*/ 21060 w 21600"/>
              <a:gd name="T9" fmla="*/ 21600 h 21600"/>
              <a:gd name="T10" fmla="*/ 10800 w 21600"/>
              <a:gd name="T11" fmla="*/ 21600 h 21600"/>
              <a:gd name="T12" fmla="*/ 540 w 21600"/>
              <a:gd name="T13" fmla="*/ 21600 h 21600"/>
              <a:gd name="T14" fmla="*/ 540 w 21600"/>
              <a:gd name="T15" fmla="*/ 10800 h 21600"/>
              <a:gd name="T16" fmla="*/ 761 w 21600"/>
              <a:gd name="T17" fmla="*/ 22454 h 21600"/>
              <a:gd name="T18" fmla="*/ 21069 w 21600"/>
              <a:gd name="T19" fmla="*/ 32282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 extrusionOk="0">
                <a:moveTo>
                  <a:pt x="540" y="4628"/>
                </a:moveTo>
                <a:lnTo>
                  <a:pt x="0" y="4628"/>
                </a:lnTo>
                <a:lnTo>
                  <a:pt x="0" y="0"/>
                </a:lnTo>
                <a:lnTo>
                  <a:pt x="21600" y="0"/>
                </a:lnTo>
                <a:lnTo>
                  <a:pt x="21600" y="4628"/>
                </a:lnTo>
                <a:lnTo>
                  <a:pt x="21060" y="4628"/>
                </a:lnTo>
                <a:lnTo>
                  <a:pt x="21060" y="21600"/>
                </a:lnTo>
                <a:lnTo>
                  <a:pt x="540" y="21600"/>
                </a:lnTo>
                <a:lnTo>
                  <a:pt x="540" y="4628"/>
                </a:lnTo>
                <a:close/>
              </a:path>
              <a:path w="21600" h="21600" extrusionOk="0">
                <a:moveTo>
                  <a:pt x="540" y="4628"/>
                </a:moveTo>
                <a:lnTo>
                  <a:pt x="540" y="6171"/>
                </a:lnTo>
                <a:lnTo>
                  <a:pt x="2700" y="6171"/>
                </a:lnTo>
                <a:lnTo>
                  <a:pt x="2700" y="4628"/>
                </a:lnTo>
                <a:lnTo>
                  <a:pt x="540" y="4628"/>
                </a:lnTo>
                <a:close/>
              </a:path>
              <a:path w="21600" h="21600" extrusionOk="0">
                <a:moveTo>
                  <a:pt x="2700" y="4628"/>
                </a:moveTo>
                <a:lnTo>
                  <a:pt x="2700" y="6171"/>
                </a:lnTo>
                <a:lnTo>
                  <a:pt x="4860" y="6171"/>
                </a:lnTo>
                <a:lnTo>
                  <a:pt x="4860" y="4628"/>
                </a:lnTo>
                <a:lnTo>
                  <a:pt x="2700" y="4628"/>
                </a:lnTo>
                <a:close/>
              </a:path>
              <a:path w="21600" h="21600" extrusionOk="0">
                <a:moveTo>
                  <a:pt x="4860" y="4628"/>
                </a:moveTo>
                <a:lnTo>
                  <a:pt x="4860" y="6171"/>
                </a:lnTo>
                <a:lnTo>
                  <a:pt x="7020" y="6171"/>
                </a:lnTo>
                <a:lnTo>
                  <a:pt x="7020" y="4628"/>
                </a:lnTo>
                <a:lnTo>
                  <a:pt x="4860" y="4628"/>
                </a:lnTo>
                <a:close/>
              </a:path>
              <a:path w="21600" h="21600" extrusionOk="0">
                <a:moveTo>
                  <a:pt x="7020" y="4628"/>
                </a:moveTo>
                <a:lnTo>
                  <a:pt x="7020" y="6171"/>
                </a:lnTo>
                <a:lnTo>
                  <a:pt x="9180" y="6171"/>
                </a:lnTo>
                <a:lnTo>
                  <a:pt x="9180" y="4628"/>
                </a:lnTo>
                <a:lnTo>
                  <a:pt x="7020" y="4628"/>
                </a:lnTo>
                <a:close/>
              </a:path>
              <a:path w="21600" h="21600" extrusionOk="0">
                <a:moveTo>
                  <a:pt x="9180" y="4628"/>
                </a:moveTo>
                <a:lnTo>
                  <a:pt x="9180" y="6171"/>
                </a:lnTo>
                <a:lnTo>
                  <a:pt x="11340" y="6171"/>
                </a:lnTo>
                <a:lnTo>
                  <a:pt x="11340" y="4628"/>
                </a:lnTo>
                <a:lnTo>
                  <a:pt x="9180" y="4628"/>
                </a:lnTo>
                <a:close/>
              </a:path>
              <a:path w="21600" h="21600" extrusionOk="0">
                <a:moveTo>
                  <a:pt x="11340" y="4628"/>
                </a:moveTo>
                <a:lnTo>
                  <a:pt x="11340" y="6171"/>
                </a:lnTo>
                <a:lnTo>
                  <a:pt x="13500" y="6171"/>
                </a:lnTo>
                <a:lnTo>
                  <a:pt x="13500" y="4628"/>
                </a:lnTo>
                <a:lnTo>
                  <a:pt x="11340" y="4628"/>
                </a:lnTo>
                <a:close/>
              </a:path>
              <a:path w="21600" h="21600" extrusionOk="0">
                <a:moveTo>
                  <a:pt x="13500" y="4628"/>
                </a:moveTo>
                <a:lnTo>
                  <a:pt x="13500" y="6171"/>
                </a:lnTo>
                <a:lnTo>
                  <a:pt x="15660" y="6171"/>
                </a:lnTo>
                <a:lnTo>
                  <a:pt x="15660" y="4628"/>
                </a:lnTo>
                <a:lnTo>
                  <a:pt x="13500" y="4628"/>
                </a:lnTo>
                <a:close/>
              </a:path>
              <a:path w="21600" h="21600" extrusionOk="0">
                <a:moveTo>
                  <a:pt x="15660" y="4628"/>
                </a:moveTo>
                <a:lnTo>
                  <a:pt x="15660" y="6171"/>
                </a:lnTo>
                <a:lnTo>
                  <a:pt x="17820" y="6171"/>
                </a:lnTo>
                <a:lnTo>
                  <a:pt x="17820" y="4628"/>
                </a:lnTo>
                <a:lnTo>
                  <a:pt x="15660" y="4628"/>
                </a:lnTo>
                <a:close/>
              </a:path>
              <a:path w="21600" h="21600" extrusionOk="0">
                <a:moveTo>
                  <a:pt x="17820" y="4628"/>
                </a:moveTo>
                <a:lnTo>
                  <a:pt x="17820" y="6171"/>
                </a:lnTo>
                <a:lnTo>
                  <a:pt x="19980" y="6171"/>
                </a:lnTo>
                <a:lnTo>
                  <a:pt x="19980" y="4628"/>
                </a:lnTo>
                <a:lnTo>
                  <a:pt x="17820" y="4628"/>
                </a:lnTo>
                <a:close/>
              </a:path>
              <a:path w="21600" h="21600" extrusionOk="0">
                <a:moveTo>
                  <a:pt x="1620" y="6171"/>
                </a:moveTo>
                <a:lnTo>
                  <a:pt x="1620" y="7714"/>
                </a:lnTo>
                <a:lnTo>
                  <a:pt x="3779" y="7714"/>
                </a:lnTo>
                <a:lnTo>
                  <a:pt x="3779" y="6171"/>
                </a:lnTo>
                <a:lnTo>
                  <a:pt x="1620" y="6171"/>
                </a:lnTo>
                <a:close/>
              </a:path>
              <a:path w="21600" h="21600" extrusionOk="0">
                <a:moveTo>
                  <a:pt x="3779" y="6171"/>
                </a:moveTo>
                <a:lnTo>
                  <a:pt x="3779" y="7714"/>
                </a:lnTo>
                <a:lnTo>
                  <a:pt x="5940" y="7714"/>
                </a:lnTo>
                <a:lnTo>
                  <a:pt x="5940" y="6171"/>
                </a:lnTo>
                <a:lnTo>
                  <a:pt x="3779" y="6171"/>
                </a:lnTo>
                <a:close/>
              </a:path>
              <a:path w="21600" h="21600" extrusionOk="0">
                <a:moveTo>
                  <a:pt x="5940" y="6171"/>
                </a:moveTo>
                <a:lnTo>
                  <a:pt x="5940" y="7714"/>
                </a:lnTo>
                <a:lnTo>
                  <a:pt x="8100" y="7714"/>
                </a:lnTo>
                <a:lnTo>
                  <a:pt x="8100" y="6171"/>
                </a:lnTo>
                <a:lnTo>
                  <a:pt x="5940" y="6171"/>
                </a:lnTo>
                <a:close/>
              </a:path>
              <a:path w="21600" h="21600" extrusionOk="0">
                <a:moveTo>
                  <a:pt x="8100" y="6171"/>
                </a:moveTo>
                <a:lnTo>
                  <a:pt x="8100" y="7714"/>
                </a:lnTo>
                <a:lnTo>
                  <a:pt x="10260" y="7714"/>
                </a:lnTo>
                <a:lnTo>
                  <a:pt x="10260" y="6171"/>
                </a:lnTo>
                <a:lnTo>
                  <a:pt x="8100" y="6171"/>
                </a:lnTo>
                <a:close/>
              </a:path>
              <a:path w="21600" h="21600" extrusionOk="0">
                <a:moveTo>
                  <a:pt x="10260" y="6171"/>
                </a:moveTo>
                <a:lnTo>
                  <a:pt x="10260" y="7714"/>
                </a:lnTo>
                <a:lnTo>
                  <a:pt x="12419" y="7714"/>
                </a:lnTo>
                <a:lnTo>
                  <a:pt x="12419" y="6171"/>
                </a:lnTo>
                <a:lnTo>
                  <a:pt x="10260" y="6171"/>
                </a:lnTo>
                <a:close/>
              </a:path>
              <a:path w="21600" h="21600" extrusionOk="0">
                <a:moveTo>
                  <a:pt x="12419" y="6171"/>
                </a:moveTo>
                <a:lnTo>
                  <a:pt x="12419" y="7714"/>
                </a:lnTo>
                <a:lnTo>
                  <a:pt x="14580" y="7714"/>
                </a:lnTo>
                <a:lnTo>
                  <a:pt x="14580" y="6171"/>
                </a:lnTo>
                <a:lnTo>
                  <a:pt x="12419" y="6171"/>
                </a:lnTo>
                <a:close/>
              </a:path>
              <a:path w="21600" h="21600" extrusionOk="0">
                <a:moveTo>
                  <a:pt x="14580" y="6171"/>
                </a:moveTo>
                <a:lnTo>
                  <a:pt x="14580" y="7714"/>
                </a:lnTo>
                <a:lnTo>
                  <a:pt x="16740" y="7714"/>
                </a:lnTo>
                <a:lnTo>
                  <a:pt x="16740" y="6171"/>
                </a:lnTo>
                <a:lnTo>
                  <a:pt x="14580" y="6171"/>
                </a:lnTo>
                <a:close/>
              </a:path>
              <a:path w="21600" h="21600" extrusionOk="0">
                <a:moveTo>
                  <a:pt x="16740" y="6171"/>
                </a:moveTo>
                <a:lnTo>
                  <a:pt x="16740" y="7714"/>
                </a:lnTo>
                <a:lnTo>
                  <a:pt x="18900" y="7714"/>
                </a:lnTo>
                <a:lnTo>
                  <a:pt x="18900" y="6171"/>
                </a:lnTo>
                <a:lnTo>
                  <a:pt x="16740" y="6171"/>
                </a:lnTo>
                <a:close/>
              </a:path>
              <a:path w="21600" h="21600" extrusionOk="0">
                <a:moveTo>
                  <a:pt x="18900" y="6171"/>
                </a:moveTo>
                <a:lnTo>
                  <a:pt x="18900" y="7714"/>
                </a:lnTo>
                <a:lnTo>
                  <a:pt x="21060" y="7714"/>
                </a:lnTo>
                <a:lnTo>
                  <a:pt x="21060" y="6171"/>
                </a:lnTo>
                <a:lnTo>
                  <a:pt x="18900" y="6171"/>
                </a:lnTo>
                <a:close/>
              </a:path>
              <a:path w="21600" h="21600" extrusionOk="0">
                <a:moveTo>
                  <a:pt x="540" y="7714"/>
                </a:moveTo>
                <a:lnTo>
                  <a:pt x="540" y="9257"/>
                </a:lnTo>
                <a:lnTo>
                  <a:pt x="2700" y="9257"/>
                </a:lnTo>
                <a:lnTo>
                  <a:pt x="2700" y="7714"/>
                </a:lnTo>
                <a:lnTo>
                  <a:pt x="540" y="7714"/>
                </a:lnTo>
                <a:close/>
              </a:path>
              <a:path w="21600" h="21600" extrusionOk="0">
                <a:moveTo>
                  <a:pt x="2700" y="7714"/>
                </a:moveTo>
                <a:lnTo>
                  <a:pt x="2700" y="9257"/>
                </a:lnTo>
                <a:lnTo>
                  <a:pt x="4860" y="9257"/>
                </a:lnTo>
                <a:lnTo>
                  <a:pt x="4860" y="7714"/>
                </a:lnTo>
                <a:lnTo>
                  <a:pt x="2700" y="7714"/>
                </a:lnTo>
                <a:close/>
              </a:path>
              <a:path w="21600" h="21600" extrusionOk="0">
                <a:moveTo>
                  <a:pt x="4860" y="7714"/>
                </a:moveTo>
                <a:lnTo>
                  <a:pt x="4860" y="9257"/>
                </a:lnTo>
                <a:lnTo>
                  <a:pt x="7020" y="9257"/>
                </a:lnTo>
                <a:lnTo>
                  <a:pt x="7020" y="7714"/>
                </a:lnTo>
                <a:lnTo>
                  <a:pt x="4860" y="7714"/>
                </a:lnTo>
                <a:close/>
              </a:path>
              <a:path w="21600" h="21600" extrusionOk="0">
                <a:moveTo>
                  <a:pt x="7020" y="7714"/>
                </a:moveTo>
                <a:lnTo>
                  <a:pt x="7020" y="9257"/>
                </a:lnTo>
                <a:lnTo>
                  <a:pt x="9180" y="9257"/>
                </a:lnTo>
                <a:lnTo>
                  <a:pt x="9180" y="7714"/>
                </a:lnTo>
                <a:lnTo>
                  <a:pt x="7020" y="7714"/>
                </a:lnTo>
                <a:close/>
              </a:path>
              <a:path w="21600" h="21600" extrusionOk="0">
                <a:moveTo>
                  <a:pt x="9180" y="7714"/>
                </a:moveTo>
                <a:lnTo>
                  <a:pt x="9180" y="9257"/>
                </a:lnTo>
                <a:lnTo>
                  <a:pt x="11340" y="9257"/>
                </a:lnTo>
                <a:lnTo>
                  <a:pt x="11340" y="7714"/>
                </a:lnTo>
                <a:lnTo>
                  <a:pt x="9180" y="7714"/>
                </a:lnTo>
                <a:close/>
              </a:path>
              <a:path w="21600" h="21600" extrusionOk="0">
                <a:moveTo>
                  <a:pt x="11340" y="7714"/>
                </a:moveTo>
                <a:lnTo>
                  <a:pt x="11340" y="9257"/>
                </a:lnTo>
                <a:lnTo>
                  <a:pt x="13500" y="9257"/>
                </a:lnTo>
                <a:lnTo>
                  <a:pt x="13500" y="7714"/>
                </a:lnTo>
                <a:lnTo>
                  <a:pt x="11340" y="7714"/>
                </a:lnTo>
                <a:close/>
              </a:path>
              <a:path w="21600" h="21600" extrusionOk="0">
                <a:moveTo>
                  <a:pt x="13500" y="7714"/>
                </a:moveTo>
                <a:lnTo>
                  <a:pt x="13500" y="9257"/>
                </a:lnTo>
                <a:lnTo>
                  <a:pt x="15660" y="9257"/>
                </a:lnTo>
                <a:lnTo>
                  <a:pt x="15660" y="7714"/>
                </a:lnTo>
                <a:lnTo>
                  <a:pt x="13500" y="7714"/>
                </a:lnTo>
                <a:close/>
              </a:path>
              <a:path w="21600" h="21600" extrusionOk="0">
                <a:moveTo>
                  <a:pt x="15660" y="7714"/>
                </a:moveTo>
                <a:lnTo>
                  <a:pt x="15660" y="9257"/>
                </a:lnTo>
                <a:lnTo>
                  <a:pt x="17820" y="9257"/>
                </a:lnTo>
                <a:lnTo>
                  <a:pt x="17820" y="7714"/>
                </a:lnTo>
                <a:lnTo>
                  <a:pt x="15660" y="7714"/>
                </a:lnTo>
                <a:close/>
              </a:path>
              <a:path w="21600" h="21600" extrusionOk="0">
                <a:moveTo>
                  <a:pt x="17820" y="7714"/>
                </a:moveTo>
                <a:lnTo>
                  <a:pt x="17820" y="9257"/>
                </a:lnTo>
                <a:lnTo>
                  <a:pt x="19980" y="9257"/>
                </a:lnTo>
                <a:lnTo>
                  <a:pt x="19980" y="7714"/>
                </a:lnTo>
                <a:lnTo>
                  <a:pt x="17820" y="7714"/>
                </a:lnTo>
                <a:close/>
              </a:path>
              <a:path w="21600" h="21600" extrusionOk="0">
                <a:moveTo>
                  <a:pt x="1620" y="9257"/>
                </a:moveTo>
                <a:lnTo>
                  <a:pt x="1620" y="10800"/>
                </a:lnTo>
                <a:lnTo>
                  <a:pt x="3779" y="10800"/>
                </a:lnTo>
                <a:lnTo>
                  <a:pt x="3779" y="9257"/>
                </a:lnTo>
                <a:lnTo>
                  <a:pt x="1620" y="9257"/>
                </a:lnTo>
                <a:close/>
              </a:path>
              <a:path w="21600" h="21600" extrusionOk="0">
                <a:moveTo>
                  <a:pt x="3779" y="9257"/>
                </a:moveTo>
                <a:lnTo>
                  <a:pt x="3779" y="10800"/>
                </a:lnTo>
                <a:lnTo>
                  <a:pt x="5940" y="10800"/>
                </a:lnTo>
                <a:lnTo>
                  <a:pt x="5940" y="9257"/>
                </a:lnTo>
                <a:lnTo>
                  <a:pt x="3779" y="9257"/>
                </a:lnTo>
                <a:close/>
              </a:path>
              <a:path w="21600" h="21600" extrusionOk="0">
                <a:moveTo>
                  <a:pt x="5940" y="9257"/>
                </a:moveTo>
                <a:lnTo>
                  <a:pt x="5940" y="10800"/>
                </a:lnTo>
                <a:lnTo>
                  <a:pt x="8100" y="10800"/>
                </a:lnTo>
                <a:lnTo>
                  <a:pt x="8100" y="9257"/>
                </a:lnTo>
                <a:lnTo>
                  <a:pt x="5940" y="9257"/>
                </a:lnTo>
                <a:close/>
              </a:path>
              <a:path w="21600" h="21600" extrusionOk="0">
                <a:moveTo>
                  <a:pt x="8100" y="9257"/>
                </a:moveTo>
                <a:lnTo>
                  <a:pt x="8100" y="10800"/>
                </a:lnTo>
                <a:lnTo>
                  <a:pt x="10260" y="10800"/>
                </a:lnTo>
                <a:lnTo>
                  <a:pt x="10260" y="9257"/>
                </a:lnTo>
                <a:lnTo>
                  <a:pt x="8100" y="9257"/>
                </a:lnTo>
                <a:close/>
              </a:path>
              <a:path w="21600" h="21600" extrusionOk="0">
                <a:moveTo>
                  <a:pt x="10260" y="9257"/>
                </a:moveTo>
                <a:lnTo>
                  <a:pt x="10260" y="10800"/>
                </a:lnTo>
                <a:lnTo>
                  <a:pt x="12419" y="10800"/>
                </a:lnTo>
                <a:lnTo>
                  <a:pt x="12419" y="9257"/>
                </a:lnTo>
                <a:lnTo>
                  <a:pt x="10260" y="9257"/>
                </a:lnTo>
                <a:close/>
              </a:path>
              <a:path w="21600" h="21600" extrusionOk="0">
                <a:moveTo>
                  <a:pt x="12419" y="9257"/>
                </a:moveTo>
                <a:lnTo>
                  <a:pt x="12419" y="10800"/>
                </a:lnTo>
                <a:lnTo>
                  <a:pt x="14580" y="10800"/>
                </a:lnTo>
                <a:lnTo>
                  <a:pt x="14580" y="9257"/>
                </a:lnTo>
                <a:lnTo>
                  <a:pt x="12419" y="9257"/>
                </a:lnTo>
                <a:close/>
              </a:path>
              <a:path w="21600" h="21600" extrusionOk="0">
                <a:moveTo>
                  <a:pt x="14580" y="9257"/>
                </a:moveTo>
                <a:lnTo>
                  <a:pt x="14580" y="10800"/>
                </a:lnTo>
                <a:lnTo>
                  <a:pt x="16740" y="10800"/>
                </a:lnTo>
                <a:lnTo>
                  <a:pt x="16740" y="9257"/>
                </a:lnTo>
                <a:lnTo>
                  <a:pt x="14580" y="9257"/>
                </a:lnTo>
                <a:close/>
              </a:path>
              <a:path w="21600" h="21600" extrusionOk="0">
                <a:moveTo>
                  <a:pt x="16740" y="9257"/>
                </a:moveTo>
                <a:lnTo>
                  <a:pt x="16740" y="10800"/>
                </a:lnTo>
                <a:lnTo>
                  <a:pt x="18900" y="10800"/>
                </a:lnTo>
                <a:lnTo>
                  <a:pt x="18900" y="9257"/>
                </a:lnTo>
                <a:lnTo>
                  <a:pt x="16740" y="9257"/>
                </a:lnTo>
                <a:close/>
              </a:path>
              <a:path w="21600" h="21600" extrusionOk="0">
                <a:moveTo>
                  <a:pt x="18900" y="9257"/>
                </a:moveTo>
                <a:lnTo>
                  <a:pt x="18900" y="10800"/>
                </a:lnTo>
                <a:lnTo>
                  <a:pt x="21060" y="10800"/>
                </a:lnTo>
                <a:lnTo>
                  <a:pt x="21060" y="9257"/>
                </a:lnTo>
                <a:lnTo>
                  <a:pt x="18900" y="9257"/>
                </a:lnTo>
                <a:close/>
              </a:path>
              <a:path w="21600" h="21600" extrusionOk="0">
                <a:moveTo>
                  <a:pt x="540" y="10800"/>
                </a:moveTo>
                <a:lnTo>
                  <a:pt x="540" y="12342"/>
                </a:lnTo>
                <a:lnTo>
                  <a:pt x="2700" y="12342"/>
                </a:lnTo>
                <a:lnTo>
                  <a:pt x="2700" y="10800"/>
                </a:lnTo>
                <a:lnTo>
                  <a:pt x="540" y="10800"/>
                </a:lnTo>
                <a:close/>
              </a:path>
              <a:path w="21600" h="21600" extrusionOk="0">
                <a:moveTo>
                  <a:pt x="2700" y="10800"/>
                </a:moveTo>
                <a:lnTo>
                  <a:pt x="2700" y="12342"/>
                </a:lnTo>
                <a:lnTo>
                  <a:pt x="4860" y="12342"/>
                </a:lnTo>
                <a:lnTo>
                  <a:pt x="4860" y="10800"/>
                </a:lnTo>
                <a:lnTo>
                  <a:pt x="2700" y="10800"/>
                </a:lnTo>
                <a:close/>
              </a:path>
              <a:path w="21600" h="21600" extrusionOk="0">
                <a:moveTo>
                  <a:pt x="4860" y="10800"/>
                </a:moveTo>
                <a:lnTo>
                  <a:pt x="4860" y="12342"/>
                </a:lnTo>
                <a:lnTo>
                  <a:pt x="7020" y="12342"/>
                </a:lnTo>
                <a:lnTo>
                  <a:pt x="7020" y="10800"/>
                </a:lnTo>
                <a:lnTo>
                  <a:pt x="4860" y="10800"/>
                </a:lnTo>
                <a:close/>
              </a:path>
              <a:path w="21600" h="21600" extrusionOk="0">
                <a:moveTo>
                  <a:pt x="7020" y="10800"/>
                </a:moveTo>
                <a:lnTo>
                  <a:pt x="7020" y="12342"/>
                </a:lnTo>
                <a:lnTo>
                  <a:pt x="9180" y="12342"/>
                </a:lnTo>
                <a:lnTo>
                  <a:pt x="9180" y="10800"/>
                </a:lnTo>
                <a:lnTo>
                  <a:pt x="7020" y="10800"/>
                </a:lnTo>
                <a:close/>
              </a:path>
              <a:path w="21600" h="21600" extrusionOk="0">
                <a:moveTo>
                  <a:pt x="9180" y="10800"/>
                </a:moveTo>
                <a:lnTo>
                  <a:pt x="9180" y="12342"/>
                </a:lnTo>
                <a:lnTo>
                  <a:pt x="11340" y="12342"/>
                </a:lnTo>
                <a:lnTo>
                  <a:pt x="11340" y="10800"/>
                </a:lnTo>
                <a:lnTo>
                  <a:pt x="9180" y="10800"/>
                </a:lnTo>
                <a:close/>
              </a:path>
              <a:path w="21600" h="21600" extrusionOk="0">
                <a:moveTo>
                  <a:pt x="11340" y="10800"/>
                </a:moveTo>
                <a:lnTo>
                  <a:pt x="11340" y="12342"/>
                </a:lnTo>
                <a:lnTo>
                  <a:pt x="13500" y="12342"/>
                </a:lnTo>
                <a:lnTo>
                  <a:pt x="13500" y="10800"/>
                </a:lnTo>
                <a:lnTo>
                  <a:pt x="11340" y="10800"/>
                </a:lnTo>
                <a:close/>
              </a:path>
              <a:path w="21600" h="21600" extrusionOk="0">
                <a:moveTo>
                  <a:pt x="13500" y="10800"/>
                </a:moveTo>
                <a:lnTo>
                  <a:pt x="13500" y="12342"/>
                </a:lnTo>
                <a:lnTo>
                  <a:pt x="15660" y="12342"/>
                </a:lnTo>
                <a:lnTo>
                  <a:pt x="15660" y="10800"/>
                </a:lnTo>
                <a:lnTo>
                  <a:pt x="13500" y="10800"/>
                </a:lnTo>
                <a:close/>
              </a:path>
              <a:path w="21600" h="21600" extrusionOk="0">
                <a:moveTo>
                  <a:pt x="15660" y="10800"/>
                </a:moveTo>
                <a:lnTo>
                  <a:pt x="15660" y="12342"/>
                </a:lnTo>
                <a:lnTo>
                  <a:pt x="17820" y="12342"/>
                </a:lnTo>
                <a:lnTo>
                  <a:pt x="17820" y="10800"/>
                </a:lnTo>
                <a:lnTo>
                  <a:pt x="15660" y="10800"/>
                </a:lnTo>
                <a:close/>
              </a:path>
              <a:path w="21600" h="21600" extrusionOk="0">
                <a:moveTo>
                  <a:pt x="17820" y="10800"/>
                </a:moveTo>
                <a:lnTo>
                  <a:pt x="17820" y="12342"/>
                </a:lnTo>
                <a:lnTo>
                  <a:pt x="19980" y="12342"/>
                </a:lnTo>
                <a:lnTo>
                  <a:pt x="19980" y="10800"/>
                </a:lnTo>
                <a:lnTo>
                  <a:pt x="17820" y="10800"/>
                </a:lnTo>
                <a:close/>
              </a:path>
              <a:path w="21600" h="21600" extrusionOk="0">
                <a:moveTo>
                  <a:pt x="1620" y="12342"/>
                </a:moveTo>
                <a:lnTo>
                  <a:pt x="1620" y="13885"/>
                </a:lnTo>
                <a:lnTo>
                  <a:pt x="3779" y="13885"/>
                </a:lnTo>
                <a:lnTo>
                  <a:pt x="3779" y="12342"/>
                </a:lnTo>
                <a:lnTo>
                  <a:pt x="1620" y="12342"/>
                </a:lnTo>
                <a:close/>
              </a:path>
              <a:path w="21600" h="21600" extrusionOk="0">
                <a:moveTo>
                  <a:pt x="3779" y="12342"/>
                </a:moveTo>
                <a:lnTo>
                  <a:pt x="3779" y="13885"/>
                </a:lnTo>
                <a:lnTo>
                  <a:pt x="5940" y="13885"/>
                </a:lnTo>
                <a:lnTo>
                  <a:pt x="5940" y="12342"/>
                </a:lnTo>
                <a:lnTo>
                  <a:pt x="3779" y="12342"/>
                </a:lnTo>
                <a:close/>
              </a:path>
              <a:path w="21600" h="21600" extrusionOk="0">
                <a:moveTo>
                  <a:pt x="5940" y="12342"/>
                </a:moveTo>
                <a:lnTo>
                  <a:pt x="5940" y="13885"/>
                </a:lnTo>
                <a:lnTo>
                  <a:pt x="8100" y="13885"/>
                </a:lnTo>
                <a:lnTo>
                  <a:pt x="8100" y="12342"/>
                </a:lnTo>
                <a:lnTo>
                  <a:pt x="5940" y="12342"/>
                </a:lnTo>
                <a:close/>
              </a:path>
              <a:path w="21600" h="21600" extrusionOk="0">
                <a:moveTo>
                  <a:pt x="8100" y="12342"/>
                </a:moveTo>
                <a:lnTo>
                  <a:pt x="8100" y="13885"/>
                </a:lnTo>
                <a:lnTo>
                  <a:pt x="10260" y="13885"/>
                </a:lnTo>
                <a:lnTo>
                  <a:pt x="10260" y="12342"/>
                </a:lnTo>
                <a:lnTo>
                  <a:pt x="8100" y="12342"/>
                </a:lnTo>
                <a:close/>
              </a:path>
              <a:path w="21600" h="21600" extrusionOk="0">
                <a:moveTo>
                  <a:pt x="10260" y="12342"/>
                </a:moveTo>
                <a:lnTo>
                  <a:pt x="10260" y="13885"/>
                </a:lnTo>
                <a:lnTo>
                  <a:pt x="12419" y="13885"/>
                </a:lnTo>
                <a:lnTo>
                  <a:pt x="12419" y="12342"/>
                </a:lnTo>
                <a:lnTo>
                  <a:pt x="10260" y="12342"/>
                </a:lnTo>
                <a:close/>
              </a:path>
              <a:path w="21600" h="21600" extrusionOk="0">
                <a:moveTo>
                  <a:pt x="12419" y="12342"/>
                </a:moveTo>
                <a:lnTo>
                  <a:pt x="12419" y="13885"/>
                </a:lnTo>
                <a:lnTo>
                  <a:pt x="14580" y="13885"/>
                </a:lnTo>
                <a:lnTo>
                  <a:pt x="14580" y="12342"/>
                </a:lnTo>
                <a:lnTo>
                  <a:pt x="12419" y="12342"/>
                </a:lnTo>
                <a:close/>
              </a:path>
              <a:path w="21600" h="21600" extrusionOk="0">
                <a:moveTo>
                  <a:pt x="14580" y="12342"/>
                </a:moveTo>
                <a:lnTo>
                  <a:pt x="14580" y="13885"/>
                </a:lnTo>
                <a:lnTo>
                  <a:pt x="16740" y="13885"/>
                </a:lnTo>
                <a:lnTo>
                  <a:pt x="16740" y="12342"/>
                </a:lnTo>
                <a:lnTo>
                  <a:pt x="14580" y="12342"/>
                </a:lnTo>
                <a:close/>
              </a:path>
              <a:path w="21600" h="21600" extrusionOk="0">
                <a:moveTo>
                  <a:pt x="16740" y="12342"/>
                </a:moveTo>
                <a:lnTo>
                  <a:pt x="16740" y="13885"/>
                </a:lnTo>
                <a:lnTo>
                  <a:pt x="18900" y="13885"/>
                </a:lnTo>
                <a:lnTo>
                  <a:pt x="18900" y="12342"/>
                </a:lnTo>
                <a:lnTo>
                  <a:pt x="16740" y="12342"/>
                </a:lnTo>
                <a:close/>
              </a:path>
              <a:path w="21600" h="21600" extrusionOk="0">
                <a:moveTo>
                  <a:pt x="18900" y="12342"/>
                </a:moveTo>
                <a:lnTo>
                  <a:pt x="18900" y="13885"/>
                </a:lnTo>
                <a:lnTo>
                  <a:pt x="21060" y="13885"/>
                </a:lnTo>
                <a:lnTo>
                  <a:pt x="21060" y="12342"/>
                </a:lnTo>
                <a:lnTo>
                  <a:pt x="18900" y="12342"/>
                </a:lnTo>
                <a:close/>
              </a:path>
              <a:path w="21600" h="21600" extrusionOk="0">
                <a:moveTo>
                  <a:pt x="540" y="13885"/>
                </a:moveTo>
                <a:lnTo>
                  <a:pt x="540" y="15428"/>
                </a:lnTo>
                <a:lnTo>
                  <a:pt x="2700" y="15428"/>
                </a:lnTo>
                <a:lnTo>
                  <a:pt x="2700" y="13885"/>
                </a:lnTo>
                <a:lnTo>
                  <a:pt x="540" y="13885"/>
                </a:lnTo>
                <a:close/>
              </a:path>
              <a:path w="21600" h="21600" extrusionOk="0">
                <a:moveTo>
                  <a:pt x="2700" y="13885"/>
                </a:moveTo>
                <a:lnTo>
                  <a:pt x="2700" y="15428"/>
                </a:lnTo>
                <a:lnTo>
                  <a:pt x="4860" y="15428"/>
                </a:lnTo>
                <a:lnTo>
                  <a:pt x="4860" y="13885"/>
                </a:lnTo>
                <a:lnTo>
                  <a:pt x="2700" y="13885"/>
                </a:lnTo>
                <a:close/>
              </a:path>
              <a:path w="21600" h="21600" extrusionOk="0">
                <a:moveTo>
                  <a:pt x="4860" y="13885"/>
                </a:moveTo>
                <a:lnTo>
                  <a:pt x="4860" y="15428"/>
                </a:lnTo>
                <a:lnTo>
                  <a:pt x="7020" y="15428"/>
                </a:lnTo>
                <a:lnTo>
                  <a:pt x="7020" y="13885"/>
                </a:lnTo>
                <a:lnTo>
                  <a:pt x="4860" y="13885"/>
                </a:lnTo>
                <a:close/>
              </a:path>
              <a:path w="21600" h="21600" extrusionOk="0">
                <a:moveTo>
                  <a:pt x="7020" y="13885"/>
                </a:moveTo>
                <a:lnTo>
                  <a:pt x="7020" y="15428"/>
                </a:lnTo>
                <a:lnTo>
                  <a:pt x="9180" y="15428"/>
                </a:lnTo>
                <a:lnTo>
                  <a:pt x="9180" y="13885"/>
                </a:lnTo>
                <a:lnTo>
                  <a:pt x="7020" y="13885"/>
                </a:lnTo>
                <a:close/>
              </a:path>
              <a:path w="21600" h="21600" extrusionOk="0">
                <a:moveTo>
                  <a:pt x="9180" y="13885"/>
                </a:moveTo>
                <a:lnTo>
                  <a:pt x="9180" y="15428"/>
                </a:lnTo>
                <a:lnTo>
                  <a:pt x="11340" y="15428"/>
                </a:lnTo>
                <a:lnTo>
                  <a:pt x="11340" y="13885"/>
                </a:lnTo>
                <a:lnTo>
                  <a:pt x="9180" y="13885"/>
                </a:lnTo>
                <a:close/>
              </a:path>
              <a:path w="21600" h="21600" extrusionOk="0">
                <a:moveTo>
                  <a:pt x="11340" y="13885"/>
                </a:moveTo>
                <a:lnTo>
                  <a:pt x="11340" y="15428"/>
                </a:lnTo>
                <a:lnTo>
                  <a:pt x="13500" y="15428"/>
                </a:lnTo>
                <a:lnTo>
                  <a:pt x="13500" y="13885"/>
                </a:lnTo>
                <a:lnTo>
                  <a:pt x="11340" y="13885"/>
                </a:lnTo>
                <a:close/>
              </a:path>
              <a:path w="21600" h="21600" extrusionOk="0">
                <a:moveTo>
                  <a:pt x="13500" y="13885"/>
                </a:moveTo>
                <a:lnTo>
                  <a:pt x="13500" y="15428"/>
                </a:lnTo>
                <a:lnTo>
                  <a:pt x="15660" y="15428"/>
                </a:lnTo>
                <a:lnTo>
                  <a:pt x="15660" y="13885"/>
                </a:lnTo>
                <a:lnTo>
                  <a:pt x="13500" y="13885"/>
                </a:lnTo>
                <a:close/>
              </a:path>
              <a:path w="21600" h="21600" extrusionOk="0">
                <a:moveTo>
                  <a:pt x="15660" y="13885"/>
                </a:moveTo>
                <a:lnTo>
                  <a:pt x="15660" y="15428"/>
                </a:lnTo>
                <a:lnTo>
                  <a:pt x="17820" y="15428"/>
                </a:lnTo>
                <a:lnTo>
                  <a:pt x="17820" y="13885"/>
                </a:lnTo>
                <a:lnTo>
                  <a:pt x="15660" y="13885"/>
                </a:lnTo>
                <a:close/>
              </a:path>
              <a:path w="21600" h="21600" extrusionOk="0">
                <a:moveTo>
                  <a:pt x="17820" y="13885"/>
                </a:moveTo>
                <a:lnTo>
                  <a:pt x="17820" y="15428"/>
                </a:lnTo>
                <a:lnTo>
                  <a:pt x="19980" y="15428"/>
                </a:lnTo>
                <a:lnTo>
                  <a:pt x="19980" y="13885"/>
                </a:lnTo>
                <a:lnTo>
                  <a:pt x="17820" y="13885"/>
                </a:lnTo>
                <a:close/>
              </a:path>
              <a:path w="21600" h="21600" extrusionOk="0">
                <a:moveTo>
                  <a:pt x="1620" y="15428"/>
                </a:moveTo>
                <a:lnTo>
                  <a:pt x="1620" y="16971"/>
                </a:lnTo>
                <a:lnTo>
                  <a:pt x="3779" y="16971"/>
                </a:lnTo>
                <a:lnTo>
                  <a:pt x="3779" y="15428"/>
                </a:lnTo>
                <a:lnTo>
                  <a:pt x="1620" y="15428"/>
                </a:lnTo>
                <a:close/>
              </a:path>
              <a:path w="21600" h="21600" extrusionOk="0">
                <a:moveTo>
                  <a:pt x="3779" y="15428"/>
                </a:moveTo>
                <a:lnTo>
                  <a:pt x="3779" y="16971"/>
                </a:lnTo>
                <a:lnTo>
                  <a:pt x="5940" y="16971"/>
                </a:lnTo>
                <a:lnTo>
                  <a:pt x="5940" y="15428"/>
                </a:lnTo>
                <a:lnTo>
                  <a:pt x="3779" y="15428"/>
                </a:lnTo>
                <a:close/>
              </a:path>
              <a:path w="21600" h="21600" extrusionOk="0">
                <a:moveTo>
                  <a:pt x="5940" y="15428"/>
                </a:moveTo>
                <a:lnTo>
                  <a:pt x="5940" y="16971"/>
                </a:lnTo>
                <a:lnTo>
                  <a:pt x="8100" y="16971"/>
                </a:lnTo>
                <a:lnTo>
                  <a:pt x="8100" y="15428"/>
                </a:lnTo>
                <a:lnTo>
                  <a:pt x="5940" y="15428"/>
                </a:lnTo>
                <a:close/>
              </a:path>
              <a:path w="21600" h="21600" extrusionOk="0">
                <a:moveTo>
                  <a:pt x="8100" y="15428"/>
                </a:moveTo>
                <a:lnTo>
                  <a:pt x="8100" y="16971"/>
                </a:lnTo>
                <a:lnTo>
                  <a:pt x="10260" y="16971"/>
                </a:lnTo>
                <a:lnTo>
                  <a:pt x="10260" y="15428"/>
                </a:lnTo>
                <a:lnTo>
                  <a:pt x="8100" y="15428"/>
                </a:lnTo>
                <a:close/>
              </a:path>
              <a:path w="21600" h="21600" extrusionOk="0">
                <a:moveTo>
                  <a:pt x="10260" y="15428"/>
                </a:moveTo>
                <a:lnTo>
                  <a:pt x="10260" y="16971"/>
                </a:lnTo>
                <a:lnTo>
                  <a:pt x="12419" y="16971"/>
                </a:lnTo>
                <a:lnTo>
                  <a:pt x="12419" y="15428"/>
                </a:lnTo>
                <a:lnTo>
                  <a:pt x="10260" y="15428"/>
                </a:lnTo>
                <a:close/>
              </a:path>
              <a:path w="21600" h="21600" extrusionOk="0">
                <a:moveTo>
                  <a:pt x="12419" y="15428"/>
                </a:moveTo>
                <a:lnTo>
                  <a:pt x="12419" y="16971"/>
                </a:lnTo>
                <a:lnTo>
                  <a:pt x="14580" y="16971"/>
                </a:lnTo>
                <a:lnTo>
                  <a:pt x="14580" y="15428"/>
                </a:lnTo>
                <a:lnTo>
                  <a:pt x="12419" y="15428"/>
                </a:lnTo>
                <a:close/>
              </a:path>
              <a:path w="21600" h="21600" extrusionOk="0">
                <a:moveTo>
                  <a:pt x="14580" y="15428"/>
                </a:moveTo>
                <a:lnTo>
                  <a:pt x="14580" y="16971"/>
                </a:lnTo>
                <a:lnTo>
                  <a:pt x="16740" y="16971"/>
                </a:lnTo>
                <a:lnTo>
                  <a:pt x="16740" y="15428"/>
                </a:lnTo>
                <a:lnTo>
                  <a:pt x="14580" y="15428"/>
                </a:lnTo>
                <a:close/>
              </a:path>
              <a:path w="21600" h="21600" extrusionOk="0">
                <a:moveTo>
                  <a:pt x="16740" y="15428"/>
                </a:moveTo>
                <a:lnTo>
                  <a:pt x="16740" y="16971"/>
                </a:lnTo>
                <a:lnTo>
                  <a:pt x="18900" y="16971"/>
                </a:lnTo>
                <a:lnTo>
                  <a:pt x="18900" y="15428"/>
                </a:lnTo>
                <a:lnTo>
                  <a:pt x="16740" y="15428"/>
                </a:lnTo>
                <a:close/>
              </a:path>
              <a:path w="21600" h="21600" extrusionOk="0">
                <a:moveTo>
                  <a:pt x="18900" y="15428"/>
                </a:moveTo>
                <a:lnTo>
                  <a:pt x="18900" y="16971"/>
                </a:lnTo>
                <a:lnTo>
                  <a:pt x="21060" y="16971"/>
                </a:lnTo>
                <a:lnTo>
                  <a:pt x="21060" y="15428"/>
                </a:lnTo>
                <a:lnTo>
                  <a:pt x="18900" y="15428"/>
                </a:lnTo>
                <a:close/>
              </a:path>
              <a:path w="21600" h="21600" extrusionOk="0">
                <a:moveTo>
                  <a:pt x="540" y="16971"/>
                </a:moveTo>
                <a:lnTo>
                  <a:pt x="540" y="18514"/>
                </a:lnTo>
                <a:lnTo>
                  <a:pt x="2700" y="18514"/>
                </a:lnTo>
                <a:lnTo>
                  <a:pt x="2700" y="16971"/>
                </a:lnTo>
                <a:lnTo>
                  <a:pt x="540" y="16971"/>
                </a:lnTo>
                <a:close/>
              </a:path>
              <a:path w="21600" h="21600" extrusionOk="0">
                <a:moveTo>
                  <a:pt x="2700" y="16971"/>
                </a:moveTo>
                <a:lnTo>
                  <a:pt x="2700" y="18514"/>
                </a:lnTo>
                <a:lnTo>
                  <a:pt x="4860" y="18514"/>
                </a:lnTo>
                <a:lnTo>
                  <a:pt x="4860" y="16971"/>
                </a:lnTo>
                <a:lnTo>
                  <a:pt x="2700" y="16971"/>
                </a:lnTo>
                <a:close/>
              </a:path>
              <a:path w="21600" h="21600" extrusionOk="0">
                <a:moveTo>
                  <a:pt x="4860" y="16971"/>
                </a:moveTo>
                <a:lnTo>
                  <a:pt x="4860" y="18514"/>
                </a:lnTo>
                <a:lnTo>
                  <a:pt x="7020" y="18514"/>
                </a:lnTo>
                <a:lnTo>
                  <a:pt x="7020" y="16971"/>
                </a:lnTo>
                <a:lnTo>
                  <a:pt x="4860" y="16971"/>
                </a:lnTo>
                <a:close/>
              </a:path>
              <a:path w="21600" h="21600" extrusionOk="0">
                <a:moveTo>
                  <a:pt x="7020" y="16971"/>
                </a:moveTo>
                <a:lnTo>
                  <a:pt x="7020" y="18514"/>
                </a:lnTo>
                <a:lnTo>
                  <a:pt x="9180" y="18514"/>
                </a:lnTo>
                <a:lnTo>
                  <a:pt x="9180" y="16971"/>
                </a:lnTo>
                <a:lnTo>
                  <a:pt x="7020" y="16971"/>
                </a:lnTo>
                <a:close/>
              </a:path>
              <a:path w="21600" h="21600" extrusionOk="0">
                <a:moveTo>
                  <a:pt x="9180" y="16971"/>
                </a:moveTo>
                <a:lnTo>
                  <a:pt x="9180" y="18514"/>
                </a:lnTo>
                <a:lnTo>
                  <a:pt x="11340" y="18514"/>
                </a:lnTo>
                <a:lnTo>
                  <a:pt x="11340" y="16971"/>
                </a:lnTo>
                <a:lnTo>
                  <a:pt x="9180" y="16971"/>
                </a:lnTo>
                <a:close/>
              </a:path>
              <a:path w="21600" h="21600" extrusionOk="0">
                <a:moveTo>
                  <a:pt x="11340" y="16971"/>
                </a:moveTo>
                <a:lnTo>
                  <a:pt x="11340" y="18514"/>
                </a:lnTo>
                <a:lnTo>
                  <a:pt x="13500" y="18514"/>
                </a:lnTo>
                <a:lnTo>
                  <a:pt x="13500" y="16971"/>
                </a:lnTo>
                <a:lnTo>
                  <a:pt x="11340" y="16971"/>
                </a:lnTo>
                <a:close/>
              </a:path>
              <a:path w="21600" h="21600" extrusionOk="0">
                <a:moveTo>
                  <a:pt x="13500" y="16971"/>
                </a:moveTo>
                <a:lnTo>
                  <a:pt x="13500" y="18514"/>
                </a:lnTo>
                <a:lnTo>
                  <a:pt x="15660" y="18514"/>
                </a:lnTo>
                <a:lnTo>
                  <a:pt x="15660" y="16971"/>
                </a:lnTo>
                <a:lnTo>
                  <a:pt x="13500" y="16971"/>
                </a:lnTo>
                <a:close/>
              </a:path>
              <a:path w="21600" h="21600" extrusionOk="0">
                <a:moveTo>
                  <a:pt x="15660" y="16971"/>
                </a:moveTo>
                <a:lnTo>
                  <a:pt x="15660" y="18514"/>
                </a:lnTo>
                <a:lnTo>
                  <a:pt x="17820" y="18514"/>
                </a:lnTo>
                <a:lnTo>
                  <a:pt x="17820" y="16971"/>
                </a:lnTo>
                <a:lnTo>
                  <a:pt x="15660" y="16971"/>
                </a:lnTo>
                <a:close/>
              </a:path>
              <a:path w="21600" h="21600" extrusionOk="0">
                <a:moveTo>
                  <a:pt x="17820" y="16971"/>
                </a:moveTo>
                <a:lnTo>
                  <a:pt x="17820" y="18514"/>
                </a:lnTo>
                <a:lnTo>
                  <a:pt x="19980" y="18514"/>
                </a:lnTo>
                <a:lnTo>
                  <a:pt x="19980" y="16971"/>
                </a:lnTo>
                <a:lnTo>
                  <a:pt x="17820" y="16971"/>
                </a:lnTo>
                <a:close/>
              </a:path>
              <a:path w="21600" h="21600" extrusionOk="0">
                <a:moveTo>
                  <a:pt x="1620" y="18514"/>
                </a:moveTo>
                <a:lnTo>
                  <a:pt x="1620" y="20057"/>
                </a:lnTo>
                <a:lnTo>
                  <a:pt x="3779" y="20057"/>
                </a:lnTo>
                <a:lnTo>
                  <a:pt x="3779" y="18514"/>
                </a:lnTo>
                <a:lnTo>
                  <a:pt x="1620" y="18514"/>
                </a:lnTo>
                <a:close/>
              </a:path>
              <a:path w="21600" h="21600" extrusionOk="0">
                <a:moveTo>
                  <a:pt x="3779" y="18514"/>
                </a:moveTo>
                <a:lnTo>
                  <a:pt x="3779" y="20057"/>
                </a:lnTo>
                <a:lnTo>
                  <a:pt x="5940" y="20057"/>
                </a:lnTo>
                <a:lnTo>
                  <a:pt x="5940" y="18514"/>
                </a:lnTo>
                <a:lnTo>
                  <a:pt x="3779" y="18514"/>
                </a:lnTo>
                <a:close/>
              </a:path>
              <a:path w="21600" h="21600" extrusionOk="0">
                <a:moveTo>
                  <a:pt x="5940" y="18514"/>
                </a:moveTo>
                <a:lnTo>
                  <a:pt x="5940" y="20057"/>
                </a:lnTo>
                <a:lnTo>
                  <a:pt x="8100" y="20057"/>
                </a:lnTo>
                <a:lnTo>
                  <a:pt x="8100" y="18514"/>
                </a:lnTo>
                <a:lnTo>
                  <a:pt x="5940" y="18514"/>
                </a:lnTo>
                <a:close/>
              </a:path>
              <a:path w="21600" h="21600" extrusionOk="0">
                <a:moveTo>
                  <a:pt x="8100" y="18514"/>
                </a:moveTo>
                <a:lnTo>
                  <a:pt x="8100" y="20057"/>
                </a:lnTo>
                <a:lnTo>
                  <a:pt x="10260" y="20057"/>
                </a:lnTo>
                <a:lnTo>
                  <a:pt x="10260" y="18514"/>
                </a:lnTo>
                <a:lnTo>
                  <a:pt x="8100" y="18514"/>
                </a:lnTo>
                <a:close/>
              </a:path>
              <a:path w="21600" h="21600" extrusionOk="0">
                <a:moveTo>
                  <a:pt x="10260" y="18514"/>
                </a:moveTo>
                <a:lnTo>
                  <a:pt x="10260" y="20057"/>
                </a:lnTo>
                <a:lnTo>
                  <a:pt x="12419" y="20057"/>
                </a:lnTo>
                <a:lnTo>
                  <a:pt x="12419" y="18514"/>
                </a:lnTo>
                <a:lnTo>
                  <a:pt x="10260" y="18514"/>
                </a:lnTo>
                <a:close/>
              </a:path>
              <a:path w="21600" h="21600" extrusionOk="0">
                <a:moveTo>
                  <a:pt x="12419" y="18514"/>
                </a:moveTo>
                <a:lnTo>
                  <a:pt x="12419" y="20057"/>
                </a:lnTo>
                <a:lnTo>
                  <a:pt x="14580" y="20057"/>
                </a:lnTo>
                <a:lnTo>
                  <a:pt x="14580" y="18514"/>
                </a:lnTo>
                <a:lnTo>
                  <a:pt x="12419" y="18514"/>
                </a:lnTo>
                <a:close/>
              </a:path>
              <a:path w="21600" h="21600" extrusionOk="0">
                <a:moveTo>
                  <a:pt x="14580" y="18514"/>
                </a:moveTo>
                <a:lnTo>
                  <a:pt x="14580" y="20057"/>
                </a:lnTo>
                <a:lnTo>
                  <a:pt x="16740" y="20057"/>
                </a:lnTo>
                <a:lnTo>
                  <a:pt x="16740" y="18514"/>
                </a:lnTo>
                <a:lnTo>
                  <a:pt x="14580" y="18514"/>
                </a:lnTo>
                <a:close/>
              </a:path>
              <a:path w="21600" h="21600" extrusionOk="0">
                <a:moveTo>
                  <a:pt x="16740" y="18514"/>
                </a:moveTo>
                <a:lnTo>
                  <a:pt x="16740" y="20057"/>
                </a:lnTo>
                <a:lnTo>
                  <a:pt x="18900" y="20057"/>
                </a:lnTo>
                <a:lnTo>
                  <a:pt x="18900" y="18514"/>
                </a:lnTo>
                <a:lnTo>
                  <a:pt x="16740" y="18514"/>
                </a:lnTo>
                <a:close/>
              </a:path>
              <a:path w="21600" h="21600" extrusionOk="0">
                <a:moveTo>
                  <a:pt x="18900" y="18514"/>
                </a:moveTo>
                <a:lnTo>
                  <a:pt x="18900" y="20057"/>
                </a:lnTo>
                <a:lnTo>
                  <a:pt x="21060" y="20057"/>
                </a:lnTo>
                <a:lnTo>
                  <a:pt x="21060" y="18514"/>
                </a:lnTo>
                <a:lnTo>
                  <a:pt x="18900" y="18514"/>
                </a:lnTo>
                <a:close/>
              </a:path>
              <a:path w="21600" h="21600" extrusionOk="0">
                <a:moveTo>
                  <a:pt x="540" y="20057"/>
                </a:moveTo>
                <a:lnTo>
                  <a:pt x="540" y="21600"/>
                </a:lnTo>
                <a:lnTo>
                  <a:pt x="2700" y="21600"/>
                </a:lnTo>
                <a:lnTo>
                  <a:pt x="2700" y="20057"/>
                </a:lnTo>
                <a:lnTo>
                  <a:pt x="540" y="20057"/>
                </a:lnTo>
                <a:close/>
              </a:path>
              <a:path w="21600" h="21600" extrusionOk="0">
                <a:moveTo>
                  <a:pt x="2700" y="20057"/>
                </a:moveTo>
                <a:lnTo>
                  <a:pt x="2700" y="21600"/>
                </a:lnTo>
                <a:lnTo>
                  <a:pt x="4860" y="21600"/>
                </a:lnTo>
                <a:lnTo>
                  <a:pt x="4860" y="20057"/>
                </a:lnTo>
                <a:lnTo>
                  <a:pt x="2700" y="20057"/>
                </a:lnTo>
                <a:close/>
              </a:path>
              <a:path w="21600" h="21600" extrusionOk="0">
                <a:moveTo>
                  <a:pt x="4860" y="20057"/>
                </a:moveTo>
                <a:lnTo>
                  <a:pt x="4860" y="21600"/>
                </a:lnTo>
                <a:lnTo>
                  <a:pt x="7020" y="21600"/>
                </a:lnTo>
                <a:lnTo>
                  <a:pt x="7020" y="20057"/>
                </a:lnTo>
                <a:lnTo>
                  <a:pt x="4860" y="20057"/>
                </a:lnTo>
                <a:close/>
              </a:path>
              <a:path w="21600" h="21600" extrusionOk="0">
                <a:moveTo>
                  <a:pt x="7020" y="20057"/>
                </a:moveTo>
                <a:lnTo>
                  <a:pt x="7020" y="21600"/>
                </a:lnTo>
                <a:lnTo>
                  <a:pt x="9180" y="21600"/>
                </a:lnTo>
                <a:lnTo>
                  <a:pt x="9180" y="20057"/>
                </a:lnTo>
                <a:lnTo>
                  <a:pt x="7020" y="20057"/>
                </a:lnTo>
                <a:close/>
              </a:path>
              <a:path w="21600" h="21600" extrusionOk="0">
                <a:moveTo>
                  <a:pt x="9180" y="20057"/>
                </a:moveTo>
                <a:lnTo>
                  <a:pt x="9180" y="21600"/>
                </a:lnTo>
                <a:lnTo>
                  <a:pt x="11340" y="21600"/>
                </a:lnTo>
                <a:lnTo>
                  <a:pt x="11340" y="20057"/>
                </a:lnTo>
                <a:lnTo>
                  <a:pt x="9180" y="20057"/>
                </a:lnTo>
                <a:close/>
              </a:path>
              <a:path w="21600" h="21600" extrusionOk="0">
                <a:moveTo>
                  <a:pt x="11340" y="20057"/>
                </a:moveTo>
                <a:lnTo>
                  <a:pt x="11340" y="21600"/>
                </a:lnTo>
                <a:lnTo>
                  <a:pt x="13500" y="21600"/>
                </a:lnTo>
                <a:lnTo>
                  <a:pt x="13500" y="20057"/>
                </a:lnTo>
                <a:lnTo>
                  <a:pt x="11340" y="20057"/>
                </a:lnTo>
                <a:close/>
              </a:path>
              <a:path w="21600" h="21600" extrusionOk="0">
                <a:moveTo>
                  <a:pt x="13500" y="20057"/>
                </a:moveTo>
                <a:lnTo>
                  <a:pt x="13500" y="21600"/>
                </a:lnTo>
                <a:lnTo>
                  <a:pt x="15660" y="21600"/>
                </a:lnTo>
                <a:lnTo>
                  <a:pt x="15660" y="20057"/>
                </a:lnTo>
                <a:lnTo>
                  <a:pt x="13500" y="20057"/>
                </a:lnTo>
                <a:close/>
              </a:path>
              <a:path w="21600" h="21600" extrusionOk="0">
                <a:moveTo>
                  <a:pt x="15660" y="20057"/>
                </a:moveTo>
                <a:lnTo>
                  <a:pt x="15660" y="21600"/>
                </a:lnTo>
                <a:lnTo>
                  <a:pt x="17820" y="21600"/>
                </a:lnTo>
                <a:lnTo>
                  <a:pt x="17820" y="20057"/>
                </a:lnTo>
                <a:lnTo>
                  <a:pt x="15660" y="20057"/>
                </a:lnTo>
                <a:close/>
              </a:path>
              <a:path w="21600" h="21600" extrusionOk="0">
                <a:moveTo>
                  <a:pt x="17820" y="20057"/>
                </a:moveTo>
                <a:lnTo>
                  <a:pt x="17820" y="21600"/>
                </a:lnTo>
                <a:lnTo>
                  <a:pt x="19980" y="21600"/>
                </a:lnTo>
                <a:lnTo>
                  <a:pt x="19980" y="20057"/>
                </a:lnTo>
                <a:lnTo>
                  <a:pt x="17820" y="20057"/>
                </a:lnTo>
                <a:close/>
              </a:path>
              <a:path w="21600" h="21600" extrusionOk="0">
                <a:moveTo>
                  <a:pt x="19980" y="4628"/>
                </a:moveTo>
                <a:lnTo>
                  <a:pt x="21060" y="4628"/>
                </a:lnTo>
                <a:lnTo>
                  <a:pt x="21060" y="6171"/>
                </a:lnTo>
                <a:lnTo>
                  <a:pt x="19980" y="6171"/>
                </a:lnTo>
                <a:lnTo>
                  <a:pt x="19980" y="4628"/>
                </a:lnTo>
                <a:close/>
              </a:path>
            </a:pathLst>
          </a:custGeom>
          <a:solidFill>
            <a:srgbClr val="996633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276600" y="3653115"/>
            <a:ext cx="304800" cy="30480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4953000" y="3043515"/>
            <a:ext cx="304800" cy="30480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406141" y="378265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5082541" y="317305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itle 1"/>
          <p:cNvSpPr txBox="1">
            <a:spLocks/>
          </p:cNvSpPr>
          <p:nvPr/>
        </p:nvSpPr>
        <p:spPr>
          <a:xfrm>
            <a:off x="609600" y="21786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Discussion on rusted data integration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396614" y="1541377"/>
            <a:ext cx="234658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AIST Japan may have more compute resources</a:t>
            </a:r>
            <a:endParaRPr lang="en-US" sz="2400" dirty="0"/>
          </a:p>
          <a:p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37876" y="5525243"/>
            <a:ext cx="33483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Sensitive or licensed data may not be portable</a:t>
            </a:r>
            <a:endParaRPr lang="en-US" sz="2400" dirty="0"/>
          </a:p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7141880" y="2131815"/>
            <a:ext cx="1382342" cy="6463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Satellite  imagery</a:t>
            </a:r>
            <a:endParaRPr lang="en-US" b="1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797610" y="2119059"/>
            <a:ext cx="1823272" cy="64633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LifeMapper</a:t>
            </a:r>
            <a: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/>
            </a:r>
            <a:b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</a:br>
            <a: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Virtual Cluster</a:t>
            </a:r>
            <a:endParaRPr lang="en-US" b="1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  <p:pic>
        <p:nvPicPr>
          <p:cNvPr id="56" name="Picture 5" descr="C:\Documents and Settings\phil\Local Settings\Temporary Internet Files\Content.IE5\WLK0X81M\MC900433880[1].png"/>
          <p:cNvPicPr>
            <a:picLocks noChangeAspect="1" noChangeArrowheads="1"/>
          </p:cNvPicPr>
          <p:nvPr/>
        </p:nvPicPr>
        <p:blipFill>
          <a:blip r:embed="rId4" cstate="print">
            <a:lum bright="-32000" contrast="51000"/>
          </a:blip>
          <a:srcRect/>
          <a:stretch>
            <a:fillRect/>
          </a:stretch>
        </p:blipFill>
        <p:spPr bwMode="auto">
          <a:xfrm>
            <a:off x="3954653" y="5525243"/>
            <a:ext cx="692150" cy="692150"/>
          </a:xfrm>
          <a:prstGeom prst="rect">
            <a:avLst/>
          </a:prstGeom>
          <a:noFill/>
        </p:spPr>
      </p:pic>
      <p:cxnSp>
        <p:nvCxnSpPr>
          <p:cNvPr id="58" name="Straight Connector 57"/>
          <p:cNvCxnSpPr>
            <a:endCxn id="33" idx="5"/>
          </p:cNvCxnSpPr>
          <p:nvPr/>
        </p:nvCxnSpPr>
        <p:spPr>
          <a:xfrm flipH="1" flipV="1">
            <a:off x="3536763" y="3913278"/>
            <a:ext cx="1034113" cy="1632762"/>
          </a:xfrm>
          <a:prstGeom prst="line">
            <a:avLst/>
          </a:prstGeom>
          <a:ln w="5715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434355" y="4433046"/>
            <a:ext cx="2683435" cy="9233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Sensitive </a:t>
            </a:r>
            <a:r>
              <a:rPr lang="en-US" b="1" dirty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b</a:t>
            </a:r>
            <a: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iodiversity data and UAV </a:t>
            </a:r>
            <a:b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</a:br>
            <a:r>
              <a:rPr lang="en-US" b="1" dirty="0" smtClean="0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(Drone) imagery</a:t>
            </a:r>
            <a:endParaRPr lang="en-US" b="1" dirty="0">
              <a:latin typeface="Arial Unicode MS" pitchFamily="34" charset="-128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0492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3866</TotalTime>
  <Words>394</Words>
  <Application>Microsoft Macintosh PowerPoint</Application>
  <PresentationFormat>On-screen Show (4:3)</PresentationFormat>
  <Paragraphs>67</Paragraphs>
  <Slides>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Office Theme</vt:lpstr>
      <vt:lpstr>1_Office Theme</vt:lpstr>
      <vt:lpstr>PRAGMA Biodiversity Expedition: Update on planned activities for June 2014</vt:lpstr>
      <vt:lpstr>Kinabalu – Biodiversity Hotspot</vt:lpstr>
      <vt:lpstr>Drivers:  What, why, where  is the high diversity?</vt:lpstr>
      <vt:lpstr>PowerPoint Presentation</vt:lpstr>
      <vt:lpstr>PRAGMA-tic activities</vt:lpstr>
      <vt:lpstr>Mobile application for  field data capture </vt:lpstr>
      <vt:lpstr>Capturing ultra-high resolution UAV-imagery on Mount Kinabalu  </vt:lpstr>
      <vt:lpstr>Lifemapper and GIS tutorials</vt:lpstr>
      <vt:lpstr>Trust Envelope</vt:lpstr>
    </vt:vector>
  </TitlesOfParts>
  <Company>University of Florida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Reed Beaman</dc:creator>
  <cp:lastModifiedBy>Reed Beaman</cp:lastModifiedBy>
  <cp:revision>54</cp:revision>
  <dcterms:created xsi:type="dcterms:W3CDTF">2014-01-24T16:08:52Z</dcterms:created>
  <dcterms:modified xsi:type="dcterms:W3CDTF">2014-04-10T09:50:09Z</dcterms:modified>
</cp:coreProperties>
</file>

<file path=docProps/thumbnail.jpeg>
</file>